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lbert Sans"/>
      <p:regular r:id="rId30"/>
      <p:bold r:id="rId31"/>
      <p:italic r:id="rId32"/>
      <p:boldItalic r:id="rId33"/>
    </p:embeddedFont>
    <p:embeddedFont>
      <p:font typeface="Nanum Myeongj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bertSans-bold.fntdata"/><Relationship Id="rId30" Type="http://schemas.openxmlformats.org/officeDocument/2006/relationships/font" Target="fonts/AlbertSans-regular.fntdata"/><Relationship Id="rId33" Type="http://schemas.openxmlformats.org/officeDocument/2006/relationships/font" Target="fonts/AlbertSans-boldItalic.fntdata"/><Relationship Id="rId32" Type="http://schemas.openxmlformats.org/officeDocument/2006/relationships/font" Target="fonts/AlbertSans-italic.fntdata"/><Relationship Id="rId35" Type="http://schemas.openxmlformats.org/officeDocument/2006/relationships/font" Target="fonts/NanumMyeongjo-bold.fntdata"/><Relationship Id="rId34" Type="http://schemas.openxmlformats.org/officeDocument/2006/relationships/font" Target="fonts/NanumMyeongj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0749a35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0749a35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0749a35d3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30749a35d3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0749a35d3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0749a35d3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0749a35d3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30749a35d3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30749a35d3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30749a35d3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0749a35d3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0749a35d3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0749a35d3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30749a35d3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30749a35d3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30749a35d3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30749a35d3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30749a35d3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30749a35d3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30749a35d3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30749a35d3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30749a35d3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30749a35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30749a35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0749a35d3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30749a35d3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30749a35d3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30749a35d3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0749a35d3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30749a35d3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30749a35d3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30749a35d3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0749a35d3_0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30749a35d3_0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30749a35d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0749a35d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0749a35d3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30749a35d3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0749a35d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30749a35d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0749a35d3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30749a35d3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0749a35d3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0749a35d3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30749a35d3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30749a35d3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30749a35d3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30749a35d3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8596800" y="223475"/>
            <a:ext cx="318600" cy="318600"/>
          </a:xfrm>
          <a:prstGeom prst="ellipse">
            <a:avLst/>
          </a:prstGeom>
          <a:noFill/>
          <a:ln>
            <a:noFill/>
          </a:ln>
        </p:spPr>
      </p:sp>
      <p:sp>
        <p:nvSpPr>
          <p:cNvPr id="10" name="Google Shape;10;p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1" name="Google Shape;11;p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 name="Google Shape;13;p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4" name="Google Shape;14;p2"/>
          <p:cNvSpPr/>
          <p:nvPr>
            <p:ph idx="5" type="pic"/>
          </p:nvPr>
        </p:nvSpPr>
        <p:spPr>
          <a:xfrm>
            <a:off x="228600" y="223475"/>
            <a:ext cx="2857200" cy="2348100"/>
          </a:xfrm>
          <a:prstGeom prst="round2SameRect">
            <a:avLst>
              <a:gd fmla="val 4621" name="adj1"/>
              <a:gd fmla="val 0" name="adj2"/>
            </a:avLst>
          </a:prstGeom>
          <a:noFill/>
          <a:ln>
            <a:noFill/>
          </a:ln>
        </p:spPr>
      </p:sp>
      <p:sp>
        <p:nvSpPr>
          <p:cNvPr id="15" name="Google Shape;15;p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61" name="Shape 61"/>
        <p:cNvGrpSpPr/>
        <p:nvPr/>
      </p:nvGrpSpPr>
      <p:grpSpPr>
        <a:xfrm>
          <a:off x="0" y="0"/>
          <a:ext cx="0" cy="0"/>
          <a:chOff x="0" y="0"/>
          <a:chExt cx="0" cy="0"/>
        </a:xfrm>
      </p:grpSpPr>
      <p:sp>
        <p:nvSpPr>
          <p:cNvPr id="62" name="Google Shape;62;p11"/>
          <p:cNvSpPr/>
          <p:nvPr>
            <p:ph idx="2" type="pic"/>
          </p:nvPr>
        </p:nvSpPr>
        <p:spPr>
          <a:xfrm>
            <a:off x="114275" y="114300"/>
            <a:ext cx="2919900" cy="2424300"/>
          </a:xfrm>
          <a:prstGeom prst="roundRect">
            <a:avLst>
              <a:gd fmla="val 2134" name="adj"/>
            </a:avLst>
          </a:prstGeom>
          <a:noFill/>
          <a:ln>
            <a:noFill/>
          </a:ln>
        </p:spPr>
      </p:sp>
      <p:sp>
        <p:nvSpPr>
          <p:cNvPr id="63" name="Google Shape;63;p11"/>
          <p:cNvSpPr/>
          <p:nvPr>
            <p:ph idx="3" type="pic"/>
          </p:nvPr>
        </p:nvSpPr>
        <p:spPr>
          <a:xfrm>
            <a:off x="3117080" y="114300"/>
            <a:ext cx="2919900" cy="2424300"/>
          </a:xfrm>
          <a:prstGeom prst="roundRect">
            <a:avLst>
              <a:gd fmla="val 2134" name="adj"/>
            </a:avLst>
          </a:prstGeom>
          <a:noFill/>
          <a:ln>
            <a:noFill/>
          </a:ln>
        </p:spPr>
      </p:sp>
      <p:sp>
        <p:nvSpPr>
          <p:cNvPr id="64" name="Google Shape;64;p11"/>
          <p:cNvSpPr/>
          <p:nvPr>
            <p:ph idx="4" type="pic"/>
          </p:nvPr>
        </p:nvSpPr>
        <p:spPr>
          <a:xfrm>
            <a:off x="114275" y="2604796"/>
            <a:ext cx="2919900" cy="2424300"/>
          </a:xfrm>
          <a:prstGeom prst="roundRect">
            <a:avLst>
              <a:gd fmla="val 2134" name="adj"/>
            </a:avLst>
          </a:prstGeom>
          <a:noFill/>
          <a:ln>
            <a:noFill/>
          </a:ln>
        </p:spPr>
      </p:sp>
      <p:sp>
        <p:nvSpPr>
          <p:cNvPr id="65" name="Google Shape;65;p11"/>
          <p:cNvSpPr/>
          <p:nvPr>
            <p:ph idx="5" type="pic"/>
          </p:nvPr>
        </p:nvSpPr>
        <p:spPr>
          <a:xfrm>
            <a:off x="3117080" y="2604796"/>
            <a:ext cx="2919900" cy="2424300"/>
          </a:xfrm>
          <a:prstGeom prst="roundRect">
            <a:avLst>
              <a:gd fmla="val 2134" name="adj"/>
            </a:avLst>
          </a:prstGeom>
          <a:noFill/>
          <a:ln>
            <a:noFill/>
          </a:ln>
        </p:spPr>
      </p:sp>
      <p:sp>
        <p:nvSpPr>
          <p:cNvPr id="66" name="Google Shape;66;p11"/>
          <p:cNvSpPr/>
          <p:nvPr>
            <p:ph idx="6" type="pic"/>
          </p:nvPr>
        </p:nvSpPr>
        <p:spPr>
          <a:xfrm>
            <a:off x="6109898" y="114300"/>
            <a:ext cx="2919900" cy="2424300"/>
          </a:xfrm>
          <a:prstGeom prst="roundRect">
            <a:avLst>
              <a:gd fmla="val 2134" name="adj"/>
            </a:avLst>
          </a:prstGeom>
          <a:noFill/>
          <a:ln>
            <a:noFill/>
          </a:ln>
        </p:spPr>
      </p:sp>
      <p:sp>
        <p:nvSpPr>
          <p:cNvPr id="67" name="Google Shape;67;p1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0" name="Google Shape;70;p1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2" name="Google Shape;72;p12"/>
          <p:cNvSpPr/>
          <p:nvPr>
            <p:ph idx="3" type="pic"/>
          </p:nvPr>
        </p:nvSpPr>
        <p:spPr>
          <a:xfrm>
            <a:off x="8596800" y="223475"/>
            <a:ext cx="318600" cy="318600"/>
          </a:xfrm>
          <a:prstGeom prst="ellipse">
            <a:avLst/>
          </a:prstGeom>
          <a:noFill/>
          <a:ln>
            <a:noFill/>
          </a:ln>
        </p:spPr>
      </p:sp>
      <p:sp>
        <p:nvSpPr>
          <p:cNvPr id="73" name="Google Shape;73;p1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74" name="Shape 74"/>
        <p:cNvGrpSpPr/>
        <p:nvPr/>
      </p:nvGrpSpPr>
      <p:grpSpPr>
        <a:xfrm>
          <a:off x="0" y="0"/>
          <a:ext cx="0" cy="0"/>
          <a:chOff x="0" y="0"/>
          <a:chExt cx="0" cy="0"/>
        </a:xfrm>
      </p:grpSpPr>
      <p:sp>
        <p:nvSpPr>
          <p:cNvPr id="75" name="Google Shape;75;p1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6" name="Google Shape;76;p1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8" name="Google Shape;78;p13"/>
          <p:cNvSpPr/>
          <p:nvPr>
            <p:ph idx="3" type="pic"/>
          </p:nvPr>
        </p:nvSpPr>
        <p:spPr>
          <a:xfrm>
            <a:off x="8596800" y="223475"/>
            <a:ext cx="318600" cy="318600"/>
          </a:xfrm>
          <a:prstGeom prst="ellipse">
            <a:avLst/>
          </a:prstGeom>
          <a:noFill/>
          <a:ln>
            <a:noFill/>
          </a:ln>
        </p:spPr>
      </p:sp>
      <p:sp>
        <p:nvSpPr>
          <p:cNvPr id="79" name="Google Shape;79;p1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80" name="Shape 80"/>
        <p:cNvGrpSpPr/>
        <p:nvPr/>
      </p:nvGrpSpPr>
      <p:grpSpPr>
        <a:xfrm>
          <a:off x="0" y="0"/>
          <a:ext cx="0" cy="0"/>
          <a:chOff x="0" y="0"/>
          <a:chExt cx="0" cy="0"/>
        </a:xfrm>
      </p:grpSpPr>
      <p:sp>
        <p:nvSpPr>
          <p:cNvPr id="81" name="Google Shape;81;p14"/>
          <p:cNvSpPr/>
          <p:nvPr>
            <p:ph idx="2" type="pic"/>
          </p:nvPr>
        </p:nvSpPr>
        <p:spPr>
          <a:xfrm>
            <a:off x="8596800" y="223475"/>
            <a:ext cx="318600" cy="318600"/>
          </a:xfrm>
          <a:prstGeom prst="ellipse">
            <a:avLst/>
          </a:prstGeom>
          <a:noFill/>
          <a:ln>
            <a:noFill/>
          </a:ln>
        </p:spPr>
      </p:sp>
      <p:sp>
        <p:nvSpPr>
          <p:cNvPr id="82" name="Google Shape;82;p1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3" name="Google Shape;83;p1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4" name="Google Shape;84;p1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85" name="Google Shape;85;p1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86" name="Shape 86"/>
        <p:cNvGrpSpPr/>
        <p:nvPr/>
      </p:nvGrpSpPr>
      <p:grpSpPr>
        <a:xfrm>
          <a:off x="0" y="0"/>
          <a:ext cx="0" cy="0"/>
          <a:chOff x="0" y="0"/>
          <a:chExt cx="0" cy="0"/>
        </a:xfrm>
      </p:grpSpPr>
      <p:sp>
        <p:nvSpPr>
          <p:cNvPr id="87" name="Google Shape;87;p1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8" name="Google Shape;88;p1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89" name="Google Shape;89;p1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0" name="Google Shape;90;p1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1" name="Google Shape;91;p1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92" name="Google Shape;92;p1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3" name="Google Shape;93;p1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4" name="Google Shape;94;p1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5" name="Google Shape;95;p1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6" name="Google Shape;96;p1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7" name="Google Shape;97;p1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8" name="Google Shape;98;p15"/>
          <p:cNvSpPr/>
          <p:nvPr>
            <p:ph idx="15" type="pic"/>
          </p:nvPr>
        </p:nvSpPr>
        <p:spPr>
          <a:xfrm>
            <a:off x="8596800" y="223475"/>
            <a:ext cx="318600" cy="318600"/>
          </a:xfrm>
          <a:prstGeom prst="ellipse">
            <a:avLst/>
          </a:prstGeom>
          <a:noFill/>
          <a:ln>
            <a:noFill/>
          </a:ln>
        </p:spPr>
      </p:sp>
      <p:sp>
        <p:nvSpPr>
          <p:cNvPr id="99" name="Google Shape;99;p1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00" name="Shape 100"/>
        <p:cNvGrpSpPr/>
        <p:nvPr/>
      </p:nvGrpSpPr>
      <p:grpSpPr>
        <a:xfrm>
          <a:off x="0" y="0"/>
          <a:ext cx="0" cy="0"/>
          <a:chOff x="0" y="0"/>
          <a:chExt cx="0" cy="0"/>
        </a:xfrm>
      </p:grpSpPr>
      <p:sp>
        <p:nvSpPr>
          <p:cNvPr id="101" name="Google Shape;101;p1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2" name="Google Shape;102;p16"/>
          <p:cNvSpPr/>
          <p:nvPr>
            <p:ph idx="2" type="pic"/>
          </p:nvPr>
        </p:nvSpPr>
        <p:spPr>
          <a:xfrm>
            <a:off x="8596800" y="223475"/>
            <a:ext cx="318600" cy="318600"/>
          </a:xfrm>
          <a:prstGeom prst="ellipse">
            <a:avLst/>
          </a:prstGeom>
          <a:noFill/>
          <a:ln>
            <a:noFill/>
          </a:ln>
        </p:spPr>
      </p:sp>
      <p:sp>
        <p:nvSpPr>
          <p:cNvPr id="103" name="Google Shape;103;p1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8" name="Google Shape;108;p17"/>
          <p:cNvSpPr/>
          <p:nvPr>
            <p:ph idx="2" type="pic"/>
          </p:nvPr>
        </p:nvSpPr>
        <p:spPr>
          <a:xfrm>
            <a:off x="8596800" y="223475"/>
            <a:ext cx="318600" cy="318600"/>
          </a:xfrm>
          <a:prstGeom prst="ellipse">
            <a:avLst/>
          </a:prstGeom>
          <a:noFill/>
          <a:ln>
            <a:noFill/>
          </a:ln>
        </p:spPr>
      </p:sp>
      <p:sp>
        <p:nvSpPr>
          <p:cNvPr id="109" name="Google Shape;109;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10"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13" name="Google Shape;113;p1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4" name="Google Shape;114;p1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5" name="Google Shape;115;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17"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20" name="Google Shape;120;p1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21" name="Google Shape;121;p1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23" name="Shape 123"/>
        <p:cNvGrpSpPr/>
        <p:nvPr/>
      </p:nvGrpSpPr>
      <p:grpSpPr>
        <a:xfrm>
          <a:off x="0" y="0"/>
          <a:ext cx="0" cy="0"/>
          <a:chOff x="0" y="0"/>
          <a:chExt cx="0" cy="0"/>
        </a:xfrm>
      </p:grpSpPr>
      <p:sp>
        <p:nvSpPr>
          <p:cNvPr id="124" name="Google Shape;124;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26" name="Google Shape;126;p2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 name="Google Shape;19;p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 name="Google Shape;20;p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 name="Google Shape;21;p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 name="Google Shape;22;p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27"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30" name="Google Shape;130;p2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1" name="Google Shape;131;p2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2" name="Google Shape;132;p2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4" name="Google Shape;134;p2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5" name="Google Shape;135;p2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6" name="Google Shape;136;p2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37"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0" name="Google Shape;140;p2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1" name="Google Shape;141;p2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 name="Google Shape;142;p2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3" name="Google Shape;143;p2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4" name="Google Shape;144;p2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5" name="Google Shape;145;p2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2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7" name="Google Shape;147;p2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8" name="Google Shape;148;p2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9" name="Google Shape;149;p2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0" name="Google Shape;150;p2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51" name="Google Shape;151;p2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2" name="Google Shape;152;p2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53" name="Shape 153"/>
        <p:cNvGrpSpPr/>
        <p:nvPr/>
      </p:nvGrpSpPr>
      <p:grpSpPr>
        <a:xfrm>
          <a:off x="0" y="0"/>
          <a:ext cx="0" cy="0"/>
          <a:chOff x="0" y="0"/>
          <a:chExt cx="0" cy="0"/>
        </a:xfrm>
      </p:grpSpPr>
      <p:sp>
        <p:nvSpPr>
          <p:cNvPr id="154" name="Google Shape;154;p2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55" name="Google Shape;155;p2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156" name="Google Shape;156;p2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158"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61" name="Google Shape;161;p2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2" name="Google Shape;162;p2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3" name="Google Shape;163;p2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4" name="Google Shape;164;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166" name="Shape 166"/>
        <p:cNvGrpSpPr/>
        <p:nvPr/>
      </p:nvGrpSpPr>
      <p:grpSpPr>
        <a:xfrm>
          <a:off x="0" y="0"/>
          <a:ext cx="0" cy="0"/>
          <a:chOff x="0" y="0"/>
          <a:chExt cx="0" cy="0"/>
        </a:xfrm>
      </p:grpSpPr>
      <p:sp>
        <p:nvSpPr>
          <p:cNvPr id="167" name="Google Shape;167;p2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8" name="Google Shape;168;p2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9" name="Google Shape;169;p2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0" name="Google Shape;170;p2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2" name="Google Shape;172;p2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3" name="Google Shape;173;p2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74" name="Google Shape;174;p25"/>
          <p:cNvSpPr/>
          <p:nvPr>
            <p:ph idx="7" type="pic"/>
          </p:nvPr>
        </p:nvSpPr>
        <p:spPr>
          <a:xfrm>
            <a:off x="3205625" y="423875"/>
            <a:ext cx="422400" cy="422400"/>
          </a:xfrm>
          <a:prstGeom prst="ellipse">
            <a:avLst/>
          </a:prstGeom>
          <a:noFill/>
          <a:ln>
            <a:noFill/>
          </a:ln>
        </p:spPr>
      </p:sp>
      <p:sp>
        <p:nvSpPr>
          <p:cNvPr id="175" name="Google Shape;175;p25"/>
          <p:cNvSpPr/>
          <p:nvPr>
            <p:ph idx="8" type="pic"/>
          </p:nvPr>
        </p:nvSpPr>
        <p:spPr>
          <a:xfrm>
            <a:off x="6063675" y="423875"/>
            <a:ext cx="422400" cy="422400"/>
          </a:xfrm>
          <a:prstGeom prst="ellipse">
            <a:avLst/>
          </a:prstGeom>
          <a:noFill/>
          <a:ln>
            <a:noFill/>
          </a:ln>
        </p:spPr>
      </p:sp>
      <p:sp>
        <p:nvSpPr>
          <p:cNvPr id="176" name="Google Shape;176;p25"/>
          <p:cNvSpPr/>
          <p:nvPr>
            <p:ph idx="9" type="pic"/>
          </p:nvPr>
        </p:nvSpPr>
        <p:spPr>
          <a:xfrm>
            <a:off x="3205625" y="1653438"/>
            <a:ext cx="422400" cy="422400"/>
          </a:xfrm>
          <a:prstGeom prst="ellipse">
            <a:avLst/>
          </a:prstGeom>
          <a:noFill/>
          <a:ln>
            <a:noFill/>
          </a:ln>
        </p:spPr>
      </p:sp>
      <p:sp>
        <p:nvSpPr>
          <p:cNvPr id="177" name="Google Shape;177;p25"/>
          <p:cNvSpPr/>
          <p:nvPr>
            <p:ph idx="13" type="pic"/>
          </p:nvPr>
        </p:nvSpPr>
        <p:spPr>
          <a:xfrm>
            <a:off x="6063675" y="1653438"/>
            <a:ext cx="422400" cy="422400"/>
          </a:xfrm>
          <a:prstGeom prst="ellipse">
            <a:avLst/>
          </a:prstGeom>
          <a:noFill/>
          <a:ln>
            <a:noFill/>
          </a:ln>
        </p:spPr>
      </p:sp>
      <p:sp>
        <p:nvSpPr>
          <p:cNvPr id="178" name="Google Shape;178;p25"/>
          <p:cNvSpPr/>
          <p:nvPr>
            <p:ph idx="14" type="pic"/>
          </p:nvPr>
        </p:nvSpPr>
        <p:spPr>
          <a:xfrm>
            <a:off x="3205625" y="2881163"/>
            <a:ext cx="422400" cy="422400"/>
          </a:xfrm>
          <a:prstGeom prst="ellipse">
            <a:avLst/>
          </a:prstGeom>
          <a:noFill/>
          <a:ln>
            <a:noFill/>
          </a:ln>
        </p:spPr>
      </p:sp>
      <p:sp>
        <p:nvSpPr>
          <p:cNvPr id="179" name="Google Shape;179;p25"/>
          <p:cNvSpPr/>
          <p:nvPr>
            <p:ph idx="15" type="pic"/>
          </p:nvPr>
        </p:nvSpPr>
        <p:spPr>
          <a:xfrm>
            <a:off x="6063675" y="2881163"/>
            <a:ext cx="422400" cy="422400"/>
          </a:xfrm>
          <a:prstGeom prst="ellipse">
            <a:avLst/>
          </a:prstGeom>
          <a:noFill/>
          <a:ln>
            <a:noFill/>
          </a:ln>
        </p:spPr>
      </p:sp>
      <p:sp>
        <p:nvSpPr>
          <p:cNvPr id="180" name="Google Shape;180;p2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1" name="Google Shape;181;p2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2" name="Google Shape;182;p2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2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2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2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6" name="Google Shape;186;p2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7" name="Google Shape;187;p2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188"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191" name="Google Shape;191;p2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93" name="Google Shape;193;p2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195"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198" name="Google Shape;198;p2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199" name="Google Shape;19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0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8596800" y="223475"/>
            <a:ext cx="318600" cy="318600"/>
          </a:xfrm>
          <a:prstGeom prst="ellipse">
            <a:avLst/>
          </a:prstGeom>
          <a:noFill/>
          <a:ln>
            <a:noFill/>
          </a:ln>
        </p:spPr>
      </p:sp>
      <p:sp>
        <p:nvSpPr>
          <p:cNvPr id="205" name="Google Shape;205;p2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06"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0" name="Google Shape;210;p29"/>
          <p:cNvSpPr/>
          <p:nvPr>
            <p:ph idx="3" type="pic"/>
          </p:nvPr>
        </p:nvSpPr>
        <p:spPr>
          <a:xfrm>
            <a:off x="8596800" y="223475"/>
            <a:ext cx="318600" cy="318600"/>
          </a:xfrm>
          <a:prstGeom prst="ellipse">
            <a:avLst/>
          </a:prstGeom>
          <a:noFill/>
          <a:ln>
            <a:noFill/>
          </a:ln>
        </p:spPr>
      </p:sp>
      <p:sp>
        <p:nvSpPr>
          <p:cNvPr id="211" name="Google Shape;211;p2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2" name="Google Shape;212;p2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13"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ph idx="2" type="pic"/>
          </p:nvPr>
        </p:nvSpPr>
        <p:spPr>
          <a:xfrm>
            <a:off x="8596800" y="223475"/>
            <a:ext cx="318600" cy="318600"/>
          </a:xfrm>
          <a:prstGeom prst="ellipse">
            <a:avLst/>
          </a:prstGeom>
          <a:noFill/>
          <a:ln>
            <a:noFill/>
          </a:ln>
        </p:spPr>
      </p:sp>
      <p:sp>
        <p:nvSpPr>
          <p:cNvPr id="217" name="Google Shape;217;p3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 name="Google Shape;25;p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8596800" y="223475"/>
            <a:ext cx="318600" cy="318600"/>
          </a:xfrm>
          <a:prstGeom prst="ellipse">
            <a:avLst/>
          </a:prstGeom>
          <a:noFill/>
          <a:ln>
            <a:noFill/>
          </a:ln>
        </p:spPr>
      </p:sp>
      <p:sp>
        <p:nvSpPr>
          <p:cNvPr id="27" name="Google Shape;27;p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18" name="Shape 218"/>
        <p:cNvGrpSpPr/>
        <p:nvPr/>
      </p:nvGrpSpPr>
      <p:grpSpPr>
        <a:xfrm>
          <a:off x="0" y="0"/>
          <a:ext cx="0" cy="0"/>
          <a:chOff x="0" y="0"/>
          <a:chExt cx="0" cy="0"/>
        </a:xfrm>
      </p:grpSpPr>
      <p:sp>
        <p:nvSpPr>
          <p:cNvPr id="219" name="Google Shape;219;p3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20" name="Google Shape;220;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1"/>
          <p:cNvSpPr/>
          <p:nvPr>
            <p:ph idx="3" type="pic"/>
          </p:nvPr>
        </p:nvSpPr>
        <p:spPr>
          <a:xfrm>
            <a:off x="8596800" y="223475"/>
            <a:ext cx="318600" cy="318600"/>
          </a:xfrm>
          <a:prstGeom prst="ellipse">
            <a:avLst/>
          </a:prstGeom>
          <a:noFill/>
          <a:ln>
            <a:noFill/>
          </a:ln>
        </p:spPr>
      </p:sp>
      <p:sp>
        <p:nvSpPr>
          <p:cNvPr id="222" name="Google Shape;222;p3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28" name="Google Shape;228;p3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3" name="Google Shape;233;p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35" name="Shape 235"/>
        <p:cNvGrpSpPr/>
        <p:nvPr/>
      </p:nvGrpSpPr>
      <p:grpSpPr>
        <a:xfrm>
          <a:off x="0" y="0"/>
          <a:ext cx="0" cy="0"/>
          <a:chOff x="0" y="0"/>
          <a:chExt cx="0" cy="0"/>
        </a:xfrm>
      </p:grpSpPr>
      <p:sp>
        <p:nvSpPr>
          <p:cNvPr id="236" name="Google Shape;23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38" name="Google Shape;2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1" name="Google Shape;2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5" name="Google Shape;2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8" name="Shape 258"/>
        <p:cNvGrpSpPr/>
        <p:nvPr/>
      </p:nvGrpSpPr>
      <p:grpSpPr>
        <a:xfrm>
          <a:off x="0" y="0"/>
          <a:ext cx="0" cy="0"/>
          <a:chOff x="0" y="0"/>
          <a:chExt cx="0" cy="0"/>
        </a:xfrm>
      </p:grpSpPr>
      <p:sp>
        <p:nvSpPr>
          <p:cNvPr id="259" name="Google Shape;25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 name="Google Shape;2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28" name="Shape 28"/>
        <p:cNvGrpSpPr/>
        <p:nvPr/>
      </p:nvGrpSpPr>
      <p:grpSpPr>
        <a:xfrm>
          <a:off x="0" y="0"/>
          <a:ext cx="0" cy="0"/>
          <a:chOff x="0" y="0"/>
          <a:chExt cx="0" cy="0"/>
        </a:xfrm>
      </p:grpSpPr>
      <p:sp>
        <p:nvSpPr>
          <p:cNvPr id="29" name="Google Shape;29;p5"/>
          <p:cNvSpPr/>
          <p:nvPr>
            <p:ph idx="2" type="pic"/>
          </p:nvPr>
        </p:nvSpPr>
        <p:spPr>
          <a:xfrm>
            <a:off x="8596800" y="223475"/>
            <a:ext cx="318600" cy="318600"/>
          </a:xfrm>
          <a:prstGeom prst="ellipse">
            <a:avLst/>
          </a:prstGeom>
          <a:noFill/>
          <a:ln>
            <a:noFill/>
          </a:ln>
        </p:spPr>
      </p:sp>
      <p:sp>
        <p:nvSpPr>
          <p:cNvPr id="30" name="Google Shape;30;p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1" name="Google Shape;31;p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6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4" name="Google Shape;26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5" name="Google Shape;26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66" name="Google Shape;2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0" name="Shape 270"/>
        <p:cNvGrpSpPr/>
        <p:nvPr/>
      </p:nvGrpSpPr>
      <p:grpSpPr>
        <a:xfrm>
          <a:off x="0" y="0"/>
          <a:ext cx="0" cy="0"/>
          <a:chOff x="0" y="0"/>
          <a:chExt cx="0" cy="0"/>
        </a:xfrm>
      </p:grpSpPr>
      <p:sp>
        <p:nvSpPr>
          <p:cNvPr id="271" name="Google Shape;27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76" name="Shape 276"/>
        <p:cNvGrpSpPr/>
        <p:nvPr/>
      </p:nvGrpSpPr>
      <p:grpSpPr>
        <a:xfrm>
          <a:off x="0" y="0"/>
          <a:ext cx="0" cy="0"/>
          <a:chOff x="0" y="0"/>
          <a:chExt cx="0" cy="0"/>
        </a:xfrm>
      </p:grpSpPr>
      <p:sp>
        <p:nvSpPr>
          <p:cNvPr id="277" name="Google Shape;277;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4" name="Google Shape;284;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46"/>
          <p:cNvSpPr/>
          <p:nvPr>
            <p:ph idx="2" type="pic"/>
          </p:nvPr>
        </p:nvSpPr>
        <p:spPr>
          <a:xfrm>
            <a:off x="4992024" y="1152775"/>
            <a:ext cx="3840300" cy="3416400"/>
          </a:xfrm>
          <a:prstGeom prst="rect">
            <a:avLst/>
          </a:prstGeom>
          <a:noFill/>
          <a:ln>
            <a:noFill/>
          </a:ln>
        </p:spPr>
      </p:sp>
      <p:sp>
        <p:nvSpPr>
          <p:cNvPr id="289" name="Google Shape;2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4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4" name="Google Shape;294;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9" name="Google Shape;299;p4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0" name="Google Shape;300;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4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2" name="Google Shape;302;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4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1" name="Google Shape;311;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2" name="Google Shape;312;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4" name="Google Shape;314;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5" name="Google Shape;315;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6" name="Google Shape;316;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33" name="Shape 33"/>
        <p:cNvGrpSpPr/>
        <p:nvPr/>
      </p:nvGrpSpPr>
      <p:grpSpPr>
        <a:xfrm>
          <a:off x="0" y="0"/>
          <a:ext cx="0" cy="0"/>
          <a:chOff x="0" y="0"/>
          <a:chExt cx="0" cy="0"/>
        </a:xfrm>
      </p:grpSpPr>
      <p:sp>
        <p:nvSpPr>
          <p:cNvPr id="34" name="Google Shape;34;p6"/>
          <p:cNvSpPr/>
          <p:nvPr>
            <p:ph idx="2" type="pic"/>
          </p:nvPr>
        </p:nvSpPr>
        <p:spPr>
          <a:xfrm>
            <a:off x="8596800" y="223475"/>
            <a:ext cx="318600" cy="318600"/>
          </a:xfrm>
          <a:prstGeom prst="ellipse">
            <a:avLst/>
          </a:prstGeom>
          <a:noFill/>
          <a:ln>
            <a:noFill/>
          </a:ln>
        </p:spPr>
      </p:sp>
      <p:sp>
        <p:nvSpPr>
          <p:cNvPr id="35" name="Google Shape;35;p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6" name="Google Shape;36;p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21" name="Shape 321"/>
        <p:cNvGrpSpPr/>
        <p:nvPr/>
      </p:nvGrpSpPr>
      <p:grpSpPr>
        <a:xfrm>
          <a:off x="0" y="0"/>
          <a:ext cx="0" cy="0"/>
          <a:chOff x="0" y="0"/>
          <a:chExt cx="0" cy="0"/>
        </a:xfrm>
      </p:grpSpPr>
      <p:sp>
        <p:nvSpPr>
          <p:cNvPr id="322" name="Google Shape;322;p5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51"/>
          <p:cNvSpPr/>
          <p:nvPr>
            <p:ph idx="2" type="pic"/>
          </p:nvPr>
        </p:nvSpPr>
        <p:spPr>
          <a:xfrm>
            <a:off x="4804825" y="1133300"/>
            <a:ext cx="4027500" cy="2392800"/>
          </a:xfrm>
          <a:prstGeom prst="rect">
            <a:avLst/>
          </a:prstGeom>
          <a:noFill/>
          <a:ln>
            <a:noFill/>
          </a:ln>
        </p:spPr>
      </p:sp>
      <p:sp>
        <p:nvSpPr>
          <p:cNvPr id="324" name="Google Shape;324;p51"/>
          <p:cNvSpPr/>
          <p:nvPr>
            <p:ph idx="3" type="pic"/>
          </p:nvPr>
        </p:nvSpPr>
        <p:spPr>
          <a:xfrm>
            <a:off x="311725" y="1133300"/>
            <a:ext cx="4027500" cy="2392800"/>
          </a:xfrm>
          <a:prstGeom prst="rect">
            <a:avLst/>
          </a:prstGeom>
          <a:noFill/>
          <a:ln>
            <a:noFill/>
          </a:ln>
        </p:spPr>
      </p:sp>
      <p:sp>
        <p:nvSpPr>
          <p:cNvPr id="325" name="Google Shape;325;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30" name="Shape 330"/>
        <p:cNvGrpSpPr/>
        <p:nvPr/>
      </p:nvGrpSpPr>
      <p:grpSpPr>
        <a:xfrm>
          <a:off x="0" y="0"/>
          <a:ext cx="0" cy="0"/>
          <a:chOff x="0" y="0"/>
          <a:chExt cx="0" cy="0"/>
        </a:xfrm>
      </p:grpSpPr>
      <p:sp>
        <p:nvSpPr>
          <p:cNvPr id="331" name="Google Shape;331;p5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2" name="Google Shape;332;p52"/>
          <p:cNvSpPr/>
          <p:nvPr>
            <p:ph idx="2" type="pic"/>
          </p:nvPr>
        </p:nvSpPr>
        <p:spPr>
          <a:xfrm>
            <a:off x="6205225" y="1128325"/>
            <a:ext cx="2627100" cy="2273100"/>
          </a:xfrm>
          <a:prstGeom prst="rect">
            <a:avLst/>
          </a:prstGeom>
          <a:noFill/>
          <a:ln>
            <a:noFill/>
          </a:ln>
        </p:spPr>
      </p:sp>
      <p:sp>
        <p:nvSpPr>
          <p:cNvPr id="333" name="Google Shape;333;p52"/>
          <p:cNvSpPr/>
          <p:nvPr>
            <p:ph idx="3" type="pic"/>
          </p:nvPr>
        </p:nvSpPr>
        <p:spPr>
          <a:xfrm>
            <a:off x="311725" y="1128325"/>
            <a:ext cx="2627100" cy="2273100"/>
          </a:xfrm>
          <a:prstGeom prst="rect">
            <a:avLst/>
          </a:prstGeom>
          <a:noFill/>
          <a:ln>
            <a:noFill/>
          </a:ln>
        </p:spPr>
      </p:sp>
      <p:sp>
        <p:nvSpPr>
          <p:cNvPr id="334" name="Google Shape;33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5" name="Google Shape;335;p52"/>
          <p:cNvSpPr/>
          <p:nvPr>
            <p:ph idx="5" type="pic"/>
          </p:nvPr>
        </p:nvSpPr>
        <p:spPr>
          <a:xfrm>
            <a:off x="3255250" y="1128325"/>
            <a:ext cx="2627100" cy="2273100"/>
          </a:xfrm>
          <a:prstGeom prst="rect">
            <a:avLst/>
          </a:prstGeom>
          <a:noFill/>
          <a:ln>
            <a:noFill/>
          </a:ln>
        </p:spPr>
      </p:sp>
      <p:sp>
        <p:nvSpPr>
          <p:cNvPr id="336" name="Google Shape;33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0" name="Google Shape;340;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1" name="Google Shape;341;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42" name="Shape 342"/>
        <p:cNvGrpSpPr/>
        <p:nvPr/>
      </p:nvGrpSpPr>
      <p:grpSpPr>
        <a:xfrm>
          <a:off x="0" y="0"/>
          <a:ext cx="0" cy="0"/>
          <a:chOff x="0" y="0"/>
          <a:chExt cx="0" cy="0"/>
        </a:xfrm>
      </p:grpSpPr>
      <p:sp>
        <p:nvSpPr>
          <p:cNvPr id="343" name="Google Shape;343;p53"/>
          <p:cNvSpPr/>
          <p:nvPr>
            <p:ph idx="2" type="pic"/>
          </p:nvPr>
        </p:nvSpPr>
        <p:spPr>
          <a:xfrm>
            <a:off x="311700" y="445025"/>
            <a:ext cx="8520600" cy="4218300"/>
          </a:xfrm>
          <a:prstGeom prst="rect">
            <a:avLst/>
          </a:prstGeom>
          <a:noFill/>
          <a:ln>
            <a:noFill/>
          </a:ln>
        </p:spPr>
      </p:sp>
      <p:sp>
        <p:nvSpPr>
          <p:cNvPr id="344" name="Google Shape;34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5" name="Shape 345"/>
        <p:cNvGrpSpPr/>
        <p:nvPr/>
      </p:nvGrpSpPr>
      <p:grpSpPr>
        <a:xfrm>
          <a:off x="0" y="0"/>
          <a:ext cx="0" cy="0"/>
          <a:chOff x="0" y="0"/>
          <a:chExt cx="0" cy="0"/>
        </a:xfrm>
      </p:grpSpPr>
      <p:sp>
        <p:nvSpPr>
          <p:cNvPr id="346" name="Google Shape;34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4"/>
          <p:cNvSpPr/>
          <p:nvPr>
            <p:ph idx="2" type="pic"/>
          </p:nvPr>
        </p:nvSpPr>
        <p:spPr>
          <a:xfrm>
            <a:off x="3389600" y="118913"/>
            <a:ext cx="1643700" cy="1535100"/>
          </a:xfrm>
          <a:prstGeom prst="rect">
            <a:avLst/>
          </a:prstGeom>
          <a:noFill/>
          <a:ln>
            <a:noFill/>
          </a:ln>
        </p:spPr>
      </p:sp>
      <p:sp>
        <p:nvSpPr>
          <p:cNvPr id="348" name="Google Shape;348;p54"/>
          <p:cNvSpPr/>
          <p:nvPr>
            <p:ph idx="3" type="pic"/>
          </p:nvPr>
        </p:nvSpPr>
        <p:spPr>
          <a:xfrm>
            <a:off x="5195935" y="118913"/>
            <a:ext cx="1643700" cy="1535100"/>
          </a:xfrm>
          <a:prstGeom prst="rect">
            <a:avLst/>
          </a:prstGeom>
          <a:noFill/>
          <a:ln>
            <a:noFill/>
          </a:ln>
        </p:spPr>
      </p:sp>
      <p:sp>
        <p:nvSpPr>
          <p:cNvPr id="349" name="Google Shape;349;p54"/>
          <p:cNvSpPr/>
          <p:nvPr>
            <p:ph idx="4" type="pic"/>
          </p:nvPr>
        </p:nvSpPr>
        <p:spPr>
          <a:xfrm>
            <a:off x="7002270" y="118913"/>
            <a:ext cx="1643700" cy="1535100"/>
          </a:xfrm>
          <a:prstGeom prst="rect">
            <a:avLst/>
          </a:prstGeom>
          <a:noFill/>
          <a:ln>
            <a:noFill/>
          </a:ln>
        </p:spPr>
      </p:sp>
      <p:sp>
        <p:nvSpPr>
          <p:cNvPr id="350" name="Google Shape;350;p54"/>
          <p:cNvSpPr/>
          <p:nvPr>
            <p:ph idx="5" type="pic"/>
          </p:nvPr>
        </p:nvSpPr>
        <p:spPr>
          <a:xfrm>
            <a:off x="3389588" y="1804212"/>
            <a:ext cx="1643700" cy="1535100"/>
          </a:xfrm>
          <a:prstGeom prst="rect">
            <a:avLst/>
          </a:prstGeom>
          <a:noFill/>
          <a:ln>
            <a:noFill/>
          </a:ln>
        </p:spPr>
      </p:sp>
      <p:sp>
        <p:nvSpPr>
          <p:cNvPr id="351" name="Google Shape;351;p54"/>
          <p:cNvSpPr/>
          <p:nvPr>
            <p:ph idx="6" type="pic"/>
          </p:nvPr>
        </p:nvSpPr>
        <p:spPr>
          <a:xfrm>
            <a:off x="5195922" y="1804212"/>
            <a:ext cx="1643700" cy="1535100"/>
          </a:xfrm>
          <a:prstGeom prst="rect">
            <a:avLst/>
          </a:prstGeom>
          <a:noFill/>
          <a:ln>
            <a:noFill/>
          </a:ln>
        </p:spPr>
      </p:sp>
      <p:sp>
        <p:nvSpPr>
          <p:cNvPr id="352" name="Google Shape;352;p54"/>
          <p:cNvSpPr/>
          <p:nvPr>
            <p:ph idx="7" type="pic"/>
          </p:nvPr>
        </p:nvSpPr>
        <p:spPr>
          <a:xfrm>
            <a:off x="7002257" y="1804212"/>
            <a:ext cx="1643700" cy="1535100"/>
          </a:xfrm>
          <a:prstGeom prst="rect">
            <a:avLst/>
          </a:prstGeom>
          <a:noFill/>
          <a:ln>
            <a:noFill/>
          </a:ln>
        </p:spPr>
      </p:sp>
      <p:sp>
        <p:nvSpPr>
          <p:cNvPr id="353" name="Google Shape;353;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4"/>
          <p:cNvSpPr/>
          <p:nvPr>
            <p:ph idx="8" type="pic"/>
          </p:nvPr>
        </p:nvSpPr>
        <p:spPr>
          <a:xfrm>
            <a:off x="3389588" y="3489487"/>
            <a:ext cx="1643700" cy="1535100"/>
          </a:xfrm>
          <a:prstGeom prst="rect">
            <a:avLst/>
          </a:prstGeom>
          <a:noFill/>
          <a:ln>
            <a:noFill/>
          </a:ln>
        </p:spPr>
      </p:sp>
      <p:sp>
        <p:nvSpPr>
          <p:cNvPr id="355" name="Google Shape;355;p54"/>
          <p:cNvSpPr/>
          <p:nvPr>
            <p:ph idx="9" type="pic"/>
          </p:nvPr>
        </p:nvSpPr>
        <p:spPr>
          <a:xfrm>
            <a:off x="5195922" y="3489487"/>
            <a:ext cx="1643700" cy="1535100"/>
          </a:xfrm>
          <a:prstGeom prst="rect">
            <a:avLst/>
          </a:prstGeom>
          <a:noFill/>
          <a:ln>
            <a:noFill/>
          </a:ln>
        </p:spPr>
      </p:sp>
      <p:sp>
        <p:nvSpPr>
          <p:cNvPr id="356" name="Google Shape;356;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8596800" y="223475"/>
            <a:ext cx="318600" cy="318600"/>
          </a:xfrm>
          <a:prstGeom prst="ellipse">
            <a:avLst/>
          </a:prstGeom>
          <a:noFill/>
          <a:ln>
            <a:noFill/>
          </a:ln>
        </p:spPr>
      </p:sp>
      <p:sp>
        <p:nvSpPr>
          <p:cNvPr id="40" name="Google Shape;40;p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1" name="Google Shape;41;p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8596800" y="223475"/>
            <a:ext cx="318600" cy="318600"/>
          </a:xfrm>
          <a:prstGeom prst="ellipse">
            <a:avLst/>
          </a:prstGeom>
          <a:noFill/>
          <a:ln>
            <a:noFill/>
          </a:ln>
        </p:spPr>
      </p:sp>
      <p:sp>
        <p:nvSpPr>
          <p:cNvPr id="45" name="Google Shape;45;p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6" name="Google Shape;46;p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47" name="Google Shape;47;p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48" name="Google Shape;48;p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3" name="Google Shape;53;p1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4" name="Google Shape;54;p1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3" type="pic"/>
          </p:nvPr>
        </p:nvSpPr>
        <p:spPr>
          <a:xfrm>
            <a:off x="8596800" y="223475"/>
            <a:ext cx="318600" cy="318600"/>
          </a:xfrm>
          <a:prstGeom prst="ellipse">
            <a:avLst/>
          </a:prstGeom>
          <a:noFill/>
          <a:ln>
            <a:noFill/>
          </a:ln>
        </p:spPr>
      </p:sp>
      <p:sp>
        <p:nvSpPr>
          <p:cNvPr id="56" name="Google Shape;56;p1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5" type="pic"/>
          </p:nvPr>
        </p:nvSpPr>
        <p:spPr>
          <a:xfrm rot="10800000">
            <a:off x="228600" y="2561290"/>
            <a:ext cx="2262600" cy="2348400"/>
          </a:xfrm>
          <a:prstGeom prst="round1Rect">
            <a:avLst>
              <a:gd fmla="val 4873" name="adj"/>
            </a:avLst>
          </a:prstGeom>
          <a:noFill/>
          <a:ln>
            <a:noFill/>
          </a:ln>
        </p:spPr>
      </p:sp>
      <p:sp>
        <p:nvSpPr>
          <p:cNvPr id="58" name="Google Shape;58;p10"/>
          <p:cNvSpPr/>
          <p:nvPr>
            <p:ph idx="6" type="pic"/>
          </p:nvPr>
        </p:nvSpPr>
        <p:spPr>
          <a:xfrm>
            <a:off x="2486554" y="223525"/>
            <a:ext cx="2262600" cy="2348400"/>
          </a:xfrm>
          <a:prstGeom prst="round1Rect">
            <a:avLst>
              <a:gd fmla="val 4873" name="adj"/>
            </a:avLst>
          </a:prstGeom>
          <a:noFill/>
          <a:ln>
            <a:noFill/>
          </a:ln>
        </p:spPr>
      </p:sp>
      <p:sp>
        <p:nvSpPr>
          <p:cNvPr id="59" name="Google Shape;59;p10"/>
          <p:cNvSpPr/>
          <p:nvPr>
            <p:ph idx="7" type="pic"/>
          </p:nvPr>
        </p:nvSpPr>
        <p:spPr>
          <a:xfrm flipH="1" rot="10800000">
            <a:off x="2486554" y="2561290"/>
            <a:ext cx="2262600" cy="2348400"/>
          </a:xfrm>
          <a:prstGeom prst="round1Rect">
            <a:avLst>
              <a:gd fmla="val 4873" name="adj"/>
            </a:avLst>
          </a:prstGeom>
          <a:noFill/>
          <a:ln>
            <a:noFill/>
          </a:ln>
        </p:spPr>
      </p:sp>
      <p:sp>
        <p:nvSpPr>
          <p:cNvPr id="60" name="Google Shape;60;p1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atahub.io/core/country-list" TargetMode="External"/><Relationship Id="rId4" Type="http://schemas.openxmlformats.org/officeDocument/2006/relationships/hyperlink" Target="https://worldpopulationreview.com/cities" TargetMode="External"/><Relationship Id="rId5" Type="http://schemas.openxmlformats.org/officeDocument/2006/relationships/hyperlink" Target="https://worldpopulationreview.com/cit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2" name="Google Shape;362;p55"/>
          <p:cNvSpPr txBox="1"/>
          <p:nvPr>
            <p:ph type="title"/>
          </p:nvPr>
        </p:nvSpPr>
        <p:spPr>
          <a:xfrm>
            <a:off x="3523875" y="640450"/>
            <a:ext cx="5079600" cy="18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300"/>
              <a:t>A-T-L-A-S Atlas!</a:t>
            </a:r>
            <a:endParaRPr sz="6300"/>
          </a:p>
        </p:txBody>
      </p:sp>
      <p:sp>
        <p:nvSpPr>
          <p:cNvPr id="363" name="Google Shape;363;p55"/>
          <p:cNvSpPr txBox="1"/>
          <p:nvPr>
            <p:ph idx="1" type="subTitle"/>
          </p:nvPr>
        </p:nvSpPr>
        <p:spPr>
          <a:xfrm>
            <a:off x="7287600" y="3858350"/>
            <a:ext cx="13092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By:</a:t>
            </a:r>
            <a:endParaRPr b="1"/>
          </a:p>
          <a:p>
            <a:pPr indent="0" lvl="0" marL="0" rtl="0" algn="l">
              <a:spcBef>
                <a:spcPts val="0"/>
              </a:spcBef>
              <a:spcAft>
                <a:spcPts val="0"/>
              </a:spcAft>
              <a:buNone/>
            </a:pPr>
            <a:r>
              <a:rPr lang="en"/>
              <a:t>Atharv Bhatt</a:t>
            </a:r>
            <a:endParaRPr/>
          </a:p>
        </p:txBody>
      </p:sp>
      <p:pic>
        <p:nvPicPr>
          <p:cNvPr descr="Hexagonal icon." id="364" name="Google Shape;364;p55"/>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365" name="Google Shape;365;p5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66" name="Google Shape;366;p55"/>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367" name="Google Shape;367;p55"/>
          <p:cNvPicPr preferRelativeResize="0"/>
          <p:nvPr/>
        </p:nvPicPr>
        <p:blipFill>
          <a:blip r:embed="rId4">
            <a:alphaModFix/>
          </a:blip>
          <a:stretch>
            <a:fillRect/>
          </a:stretch>
        </p:blipFill>
        <p:spPr>
          <a:xfrm>
            <a:off x="170363" y="640438"/>
            <a:ext cx="3212476" cy="38626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4"/>
          <p:cNvSpPr txBox="1"/>
          <p:nvPr>
            <p:ph type="title"/>
          </p:nvPr>
        </p:nvSpPr>
        <p:spPr>
          <a:xfrm>
            <a:off x="228600" y="223500"/>
            <a:ext cx="8736900" cy="84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Simulation of Game Strategies</a:t>
            </a:r>
            <a:endParaRPr sz="4800"/>
          </a:p>
        </p:txBody>
      </p:sp>
      <p:sp>
        <p:nvSpPr>
          <p:cNvPr id="463" name="Google Shape;463;p64"/>
          <p:cNvSpPr txBox="1"/>
          <p:nvPr/>
        </p:nvSpPr>
        <p:spPr>
          <a:xfrm>
            <a:off x="261900" y="1071000"/>
            <a:ext cx="8620200" cy="38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Strategy Experiments for turn based ATLAS:</a:t>
            </a:r>
            <a:endParaRPr b="1" sz="1200">
              <a:solidFill>
                <a:schemeClr val="dk2"/>
              </a:solidFill>
              <a:latin typeface="Nanum Myeongjo"/>
              <a:ea typeface="Nanum Myeongjo"/>
              <a:cs typeface="Nanum Myeongjo"/>
              <a:sym typeface="Nanum Myeongjo"/>
            </a:endParaRPr>
          </a:p>
          <a:p>
            <a:pPr indent="-298450" lvl="0" marL="457200" rtl="0" algn="l">
              <a:lnSpc>
                <a:spcPct val="115000"/>
              </a:lnSpc>
              <a:spcBef>
                <a:spcPts val="120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I first developed a strategy where the player starts at the node with highest degree centrality and always picks the node with the highest out-degree (most outgoing edges) assuming that having many outgoing moves is beneficial and to exhaust all valid moves. But this strategy did not work at all since the random algorithm had the most amount of possible choices at every move, so it would eventually select a move that would be a trap node, and our algorithm has not accounted for that.</a:t>
            </a:r>
            <a:br>
              <a:rPr lang="en" sz="1100">
                <a:solidFill>
                  <a:schemeClr val="dk2"/>
                </a:solidFill>
                <a:latin typeface="Nanum Myeongjo"/>
                <a:ea typeface="Nanum Myeongjo"/>
                <a:cs typeface="Nanum Myeongjo"/>
                <a:sym typeface="Nanum Myeongjo"/>
              </a:rPr>
            </a:br>
            <a:r>
              <a:rPr lang="en" sz="1100">
                <a:solidFill>
                  <a:schemeClr val="dk2"/>
                </a:solidFill>
                <a:latin typeface="Nanum Myeongjo"/>
                <a:ea typeface="Nanum Myeongjo"/>
                <a:cs typeface="Nanum Myeongjo"/>
                <a:sym typeface="Nanum Myeongjo"/>
              </a:rPr>
              <a:t>Result: Strategic win rate: 10.0% vs Random win rate: 90.0%.</a:t>
            </a:r>
            <a:br>
              <a:rPr lang="en" sz="1100">
                <a:solidFill>
                  <a:schemeClr val="dk2"/>
                </a:solidFill>
                <a:latin typeface="Nanum Myeongjo"/>
                <a:ea typeface="Nanum Myeongjo"/>
                <a:cs typeface="Nanum Myeongjo"/>
                <a:sym typeface="Nanum Myeongjo"/>
              </a:rPr>
            </a:br>
            <a:endParaRPr sz="1100">
              <a:solidFill>
                <a:schemeClr val="dk2"/>
              </a:solidFill>
              <a:latin typeface="Nanum Myeongjo"/>
              <a:ea typeface="Nanum Myeongjo"/>
              <a:cs typeface="Nanum Myeongjo"/>
              <a:sym typeface="Nanum Myeongjo"/>
            </a:endParaRPr>
          </a:p>
          <a:p>
            <a:pPr indent="-298450" lvl="0" marL="457200" rtl="0" algn="l">
              <a:lnSpc>
                <a:spcPct val="115000"/>
              </a:lnSpc>
              <a:spcBef>
                <a:spcPts val="0"/>
              </a:spcBef>
              <a:spcAft>
                <a:spcPts val="0"/>
              </a:spcAft>
              <a:buClr>
                <a:schemeClr val="dk2"/>
              </a:buClr>
              <a:buSzPts val="1100"/>
              <a:buChar char="●"/>
            </a:pPr>
            <a:r>
              <a:rPr lang="en" sz="1100">
                <a:solidFill>
                  <a:schemeClr val="dk2"/>
                </a:solidFill>
                <a:latin typeface="Nanum Myeongjo"/>
                <a:ea typeface="Nanum Myeongjo"/>
                <a:cs typeface="Nanum Myeongjo"/>
                <a:sym typeface="Nanum Myeongjo"/>
              </a:rPr>
              <a:t>Next, i improved on the previous strategy by trying to </a:t>
            </a:r>
            <a:r>
              <a:rPr lang="en" sz="1100">
                <a:solidFill>
                  <a:schemeClr val="dk2"/>
                </a:solidFill>
                <a:latin typeface="Nanum Myeongjo"/>
                <a:ea typeface="Nanum Myeongjo"/>
                <a:cs typeface="Nanum Myeongjo"/>
                <a:sym typeface="Nanum Myeongjo"/>
              </a:rPr>
              <a:t>simulate</a:t>
            </a:r>
            <a:r>
              <a:rPr lang="en" sz="1100">
                <a:solidFill>
                  <a:schemeClr val="dk2"/>
                </a:solidFill>
                <a:latin typeface="Nanum Myeongjo"/>
                <a:ea typeface="Nanum Myeongjo"/>
                <a:cs typeface="Nanum Myeongjo"/>
                <a:sym typeface="Nanum Myeongjo"/>
              </a:rPr>
              <a:t> multiple different strategies to see which one is the best.</a:t>
            </a:r>
            <a:br>
              <a:rPr lang="en" sz="1100">
                <a:solidFill>
                  <a:schemeClr val="dk2"/>
                </a:solidFill>
                <a:latin typeface="Nanum Myeongjo"/>
                <a:ea typeface="Nanum Myeongjo"/>
                <a:cs typeface="Nanum Myeongjo"/>
                <a:sym typeface="Nanum Myeongjo"/>
              </a:rPr>
            </a:br>
            <a:r>
              <a:rPr b="1" lang="en" sz="1100">
                <a:solidFill>
                  <a:schemeClr val="dk2"/>
                </a:solidFill>
                <a:latin typeface="Nanum Myeongjo"/>
                <a:ea typeface="Nanum Myeongjo"/>
                <a:cs typeface="Nanum Myeongjo"/>
                <a:sym typeface="Nanum Myeongjo"/>
              </a:rPr>
              <a:t>Min-Out Strategy:</a:t>
            </a:r>
            <a:r>
              <a:rPr lang="en" sz="1100">
                <a:solidFill>
                  <a:schemeClr val="dk2"/>
                </a:solidFill>
                <a:latin typeface="Nanum Myeongjo"/>
                <a:ea typeface="Nanum Myeongjo"/>
                <a:cs typeface="Nanum Myeongjo"/>
                <a:sym typeface="Nanum Myeongjo"/>
              </a:rPr>
              <a:t> Selects the neighbor with the lowest out-degree (i.e., minimizes opponent options).</a:t>
            </a:r>
            <a:br>
              <a:rPr lang="en" sz="1100">
                <a:solidFill>
                  <a:schemeClr val="dk2"/>
                </a:solidFill>
                <a:latin typeface="Nanum Myeongjo"/>
                <a:ea typeface="Nanum Myeongjo"/>
                <a:cs typeface="Nanum Myeongjo"/>
                <a:sym typeface="Nanum Myeongjo"/>
              </a:rPr>
            </a:br>
            <a:r>
              <a:rPr b="1" lang="en" sz="1100">
                <a:solidFill>
                  <a:schemeClr val="dk2"/>
                </a:solidFill>
                <a:latin typeface="Nanum Myeongjo"/>
                <a:ea typeface="Nanum Myeongjo"/>
                <a:cs typeface="Nanum Myeongjo"/>
                <a:sym typeface="Nanum Myeongjo"/>
              </a:rPr>
              <a:t>Composite Strategy:</a:t>
            </a:r>
            <a:r>
              <a:rPr lang="en" sz="1100">
                <a:solidFill>
                  <a:schemeClr val="dk2"/>
                </a:solidFill>
                <a:latin typeface="Nanum Myeongjo"/>
                <a:ea typeface="Nanum Myeongjo"/>
                <a:cs typeface="Nanum Myeongjo"/>
                <a:sym typeface="Nanum Myeongjo"/>
              </a:rPr>
              <a:t> Considers trap scores alongside out-degree.</a:t>
            </a:r>
            <a:br>
              <a:rPr lang="en" sz="1100">
                <a:solidFill>
                  <a:schemeClr val="dk2"/>
                </a:solidFill>
                <a:latin typeface="Nanum Myeongjo"/>
                <a:ea typeface="Nanum Myeongjo"/>
                <a:cs typeface="Nanum Myeongjo"/>
                <a:sym typeface="Nanum Myeongjo"/>
              </a:rPr>
            </a:br>
            <a:r>
              <a:rPr b="1" lang="en" sz="1100">
                <a:solidFill>
                  <a:schemeClr val="dk2"/>
                </a:solidFill>
                <a:latin typeface="Nanum Myeongjo"/>
                <a:ea typeface="Nanum Myeongjo"/>
                <a:cs typeface="Nanum Myeongjo"/>
                <a:sym typeface="Nanum Myeongjo"/>
              </a:rPr>
              <a:t>Lookahead Strategy:</a:t>
            </a:r>
            <a:r>
              <a:rPr lang="en" sz="1100">
                <a:solidFill>
                  <a:schemeClr val="dk2"/>
                </a:solidFill>
                <a:latin typeface="Nanum Myeongjo"/>
                <a:ea typeface="Nanum Myeongjo"/>
                <a:cs typeface="Nanum Myeongjo"/>
                <a:sym typeface="Nanum Myeongjo"/>
              </a:rPr>
              <a:t> Looks one move ahead to minimize the opponent’s best move.</a:t>
            </a:r>
            <a:endParaRPr sz="1100">
              <a:solidFill>
                <a:schemeClr val="dk2"/>
              </a:solidFill>
              <a:latin typeface="Nanum Myeongjo"/>
              <a:ea typeface="Nanum Myeongjo"/>
              <a:cs typeface="Nanum Myeongjo"/>
              <a:sym typeface="Nanum Myeongjo"/>
            </a:endParaRPr>
          </a:p>
          <a:p>
            <a:pPr indent="0" lvl="0" marL="457200" rtl="0" algn="l">
              <a:lnSpc>
                <a:spcPct val="100000"/>
              </a:lnSpc>
              <a:spcBef>
                <a:spcPts val="1200"/>
              </a:spcBef>
              <a:spcAft>
                <a:spcPts val="0"/>
              </a:spcAft>
              <a:buNone/>
            </a:pPr>
            <a:r>
              <a:rPr lang="en" sz="1100">
                <a:solidFill>
                  <a:schemeClr val="dk2"/>
                </a:solidFill>
                <a:latin typeface="Nanum Myeongjo"/>
                <a:ea typeface="Nanum Myeongjo"/>
                <a:cs typeface="Nanum Myeongjo"/>
                <a:sym typeface="Nanum Myeongjo"/>
              </a:rPr>
              <a:t>Reason for failure: The Min-Out Strategy tries to minimize opponent options, but it can still trap itself too soon. The Composite Strategy uses trap scores but weighs them incorrectly, which leads to suboptimal choices. The Lookahead Strategy performs better than the others by considering opponent moves, but it only looks one move ahead, so it misses deeper traps.</a:t>
            </a:r>
            <a:br>
              <a:rPr lang="en" sz="1100">
                <a:solidFill>
                  <a:schemeClr val="dk2"/>
                </a:solidFill>
                <a:latin typeface="Nanum Myeongjo"/>
                <a:ea typeface="Nanum Myeongjo"/>
                <a:cs typeface="Nanum Myeongjo"/>
                <a:sym typeface="Nanum Myeongjo"/>
              </a:rPr>
            </a:br>
            <a:r>
              <a:rPr lang="en" sz="1100">
                <a:solidFill>
                  <a:schemeClr val="dk2"/>
                </a:solidFill>
                <a:latin typeface="Nanum Myeongjo"/>
                <a:ea typeface="Nanum Myeongjo"/>
                <a:cs typeface="Nanum Myeongjo"/>
                <a:sym typeface="Nanum Myeongjo"/>
              </a:rPr>
              <a:t>Result: Min_out Strategy win rate: 4.0%</a:t>
            </a:r>
            <a:endParaRPr sz="1100">
              <a:solidFill>
                <a:schemeClr val="dk2"/>
              </a:solidFill>
              <a:latin typeface="Nanum Myeongjo"/>
              <a:ea typeface="Nanum Myeongjo"/>
              <a:cs typeface="Nanum Myeongjo"/>
              <a:sym typeface="Nanum Myeongjo"/>
            </a:endParaRPr>
          </a:p>
          <a:p>
            <a:pPr indent="0" lvl="0" marL="457200" rtl="0" algn="l">
              <a:lnSpc>
                <a:spcPct val="100000"/>
              </a:lnSpc>
              <a:spcBef>
                <a:spcPts val="0"/>
              </a:spcBef>
              <a:spcAft>
                <a:spcPts val="0"/>
              </a:spcAft>
              <a:buClr>
                <a:schemeClr val="dk2"/>
              </a:buClr>
              <a:buSzPts val="1100"/>
              <a:buFont typeface="Arial"/>
              <a:buNone/>
            </a:pPr>
            <a:r>
              <a:rPr lang="en" sz="1100">
                <a:solidFill>
                  <a:schemeClr val="dk2"/>
                </a:solidFill>
                <a:latin typeface="Nanum Myeongjo"/>
                <a:ea typeface="Nanum Myeongjo"/>
                <a:cs typeface="Nanum Myeongjo"/>
                <a:sym typeface="Nanum Myeongjo"/>
              </a:rPr>
              <a:t>Composite Strategy win rate: 7.0%</a:t>
            </a:r>
            <a:endParaRPr sz="1100">
              <a:solidFill>
                <a:schemeClr val="dk2"/>
              </a:solidFill>
              <a:latin typeface="Nanum Myeongjo"/>
              <a:ea typeface="Nanum Myeongjo"/>
              <a:cs typeface="Nanum Myeongjo"/>
              <a:sym typeface="Nanum Myeongjo"/>
            </a:endParaRPr>
          </a:p>
          <a:p>
            <a:pPr indent="0" lvl="0" marL="457200" rtl="0" algn="l">
              <a:lnSpc>
                <a:spcPct val="100000"/>
              </a:lnSpc>
              <a:spcBef>
                <a:spcPts val="0"/>
              </a:spcBef>
              <a:spcAft>
                <a:spcPts val="0"/>
              </a:spcAft>
              <a:buClr>
                <a:schemeClr val="dk2"/>
              </a:buClr>
              <a:buSzPts val="1100"/>
              <a:buFont typeface="Arial"/>
              <a:buNone/>
            </a:pPr>
            <a:r>
              <a:rPr lang="en" sz="1100">
                <a:solidFill>
                  <a:schemeClr val="dk2"/>
                </a:solidFill>
                <a:latin typeface="Nanum Myeongjo"/>
                <a:ea typeface="Nanum Myeongjo"/>
                <a:cs typeface="Nanum Myeongjo"/>
                <a:sym typeface="Nanum Myeongjo"/>
              </a:rPr>
              <a:t>Lookahead Strategy win rate: 25.0%</a:t>
            </a:r>
            <a:endParaRPr sz="1100">
              <a:solidFill>
                <a:schemeClr val="dk2"/>
              </a:solidFill>
              <a:latin typeface="Nanum Myeongjo"/>
              <a:ea typeface="Nanum Myeongjo"/>
              <a:cs typeface="Nanum Myeongjo"/>
              <a:sym typeface="Nanum Myeongjo"/>
            </a:endParaRPr>
          </a:p>
          <a:p>
            <a:pPr indent="0" lvl="0" marL="457200" rtl="0" algn="l">
              <a:lnSpc>
                <a:spcPct val="100000"/>
              </a:lnSpc>
              <a:spcBef>
                <a:spcPts val="0"/>
              </a:spcBef>
              <a:spcAft>
                <a:spcPts val="0"/>
              </a:spcAft>
              <a:buNone/>
            </a:pPr>
            <a:r>
              <a:rPr lang="en" sz="1100">
                <a:solidFill>
                  <a:schemeClr val="dk2"/>
                </a:solidFill>
                <a:latin typeface="Nanum Myeongjo"/>
                <a:ea typeface="Nanum Myeongjo"/>
                <a:cs typeface="Nanum Myeongjo"/>
                <a:sym typeface="Nanum Myeongjo"/>
              </a:rPr>
              <a:t>Random Strategy win rate: 35.0%</a:t>
            </a:r>
            <a:endParaRPr b="1" sz="1100">
              <a:solidFill>
                <a:schemeClr val="dk2"/>
              </a:solidFill>
              <a:latin typeface="Nanum Myeongjo"/>
              <a:ea typeface="Nanum Myeongjo"/>
              <a:cs typeface="Nanum Myeongjo"/>
              <a:sym typeface="Nanum Myeongj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5"/>
          <p:cNvSpPr txBox="1"/>
          <p:nvPr/>
        </p:nvSpPr>
        <p:spPr>
          <a:xfrm>
            <a:off x="247500" y="223500"/>
            <a:ext cx="8649000" cy="7758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4800">
                <a:solidFill>
                  <a:schemeClr val="dk2"/>
                </a:solidFill>
                <a:latin typeface="Nanum Myeongjo"/>
                <a:ea typeface="Nanum Myeongjo"/>
                <a:cs typeface="Nanum Myeongjo"/>
                <a:sym typeface="Nanum Myeongjo"/>
              </a:rPr>
              <a:t>Simulation of Game Strategies</a:t>
            </a:r>
            <a:endParaRPr sz="4800">
              <a:solidFill>
                <a:schemeClr val="dk2"/>
              </a:solidFill>
              <a:latin typeface="Nanum Myeongjo"/>
              <a:ea typeface="Nanum Myeongjo"/>
              <a:cs typeface="Nanum Myeongjo"/>
              <a:sym typeface="Nanum Myeongjo"/>
            </a:endParaRPr>
          </a:p>
        </p:txBody>
      </p:sp>
      <p:sp>
        <p:nvSpPr>
          <p:cNvPr id="469" name="Google Shape;469;p65"/>
          <p:cNvSpPr txBox="1"/>
          <p:nvPr/>
        </p:nvSpPr>
        <p:spPr>
          <a:xfrm>
            <a:off x="247500" y="999300"/>
            <a:ext cx="8554200" cy="3586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Finally, my winning logic was: Compute the metrics regarding places with the least amount of starting letter (for example: 5 countries in the dataset start with the letter 'x') and then check if the amount of countries whose ending letter is 'x' is more than the amount of countries whose starting letter is 'x'. Prefer nodes ending with rare letters (e.g., "X"). Implement a strategy that does this for all letters and uses that information to win the game.</a:t>
            </a:r>
            <a:endParaRPr sz="13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t/>
            </a:r>
            <a:endParaRPr sz="1300">
              <a:solidFill>
                <a:schemeClr val="dk2"/>
              </a:solidFill>
              <a:latin typeface="Nanum Myeongjo"/>
              <a:ea typeface="Nanum Myeongjo"/>
              <a:cs typeface="Nanum Myeongjo"/>
              <a:sym typeface="Nanum Myeongjo"/>
            </a:endParaRPr>
          </a:p>
          <a:p>
            <a:pPr indent="-311150" lvl="0" marL="457200" rtl="0" algn="l">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Therefore, I implemented the “</a:t>
            </a:r>
            <a:r>
              <a:rPr b="1" lang="en" sz="1300">
                <a:solidFill>
                  <a:schemeClr val="dk2"/>
                </a:solidFill>
                <a:latin typeface="Nanum Myeongjo"/>
                <a:ea typeface="Nanum Myeongjo"/>
                <a:cs typeface="Nanum Myeongjo"/>
                <a:sym typeface="Nanum Myeongjo"/>
              </a:rPr>
              <a:t>Letter Gap Strategy</a:t>
            </a:r>
            <a:r>
              <a:rPr lang="en" sz="1300">
                <a:solidFill>
                  <a:schemeClr val="dk2"/>
                </a:solidFill>
                <a:latin typeface="Nanum Myeongjo"/>
                <a:ea typeface="Nanum Myeongjo"/>
                <a:cs typeface="Nanum Myeongjo"/>
                <a:sym typeface="Nanum Myeongjo"/>
              </a:rPr>
              <a:t>”:</a:t>
            </a:r>
            <a:br>
              <a:rPr lang="en" sz="1300">
                <a:solidFill>
                  <a:schemeClr val="dk2"/>
                </a:solidFill>
                <a:latin typeface="Nanum Myeongjo"/>
                <a:ea typeface="Nanum Myeongjo"/>
                <a:cs typeface="Nanum Myeongjo"/>
                <a:sym typeface="Nanum Myeongjo"/>
              </a:rPr>
            </a:br>
            <a:r>
              <a:rPr lang="en" sz="1300">
                <a:solidFill>
                  <a:schemeClr val="dk2"/>
                </a:solidFill>
                <a:latin typeface="Nanum Myeongjo"/>
                <a:ea typeface="Nanum Myeongjo"/>
                <a:cs typeface="Nanum Myeongjo"/>
                <a:sym typeface="Nanum Myeongjo"/>
              </a:rPr>
              <a:t>A) </a:t>
            </a:r>
            <a:r>
              <a:rPr b="1" lang="en" sz="1300">
                <a:solidFill>
                  <a:schemeClr val="dk2"/>
                </a:solidFill>
                <a:latin typeface="Nanum Myeongjo"/>
                <a:ea typeface="Nanum Myeongjo"/>
                <a:cs typeface="Nanum Myeongjo"/>
                <a:sym typeface="Nanum Myeongjo"/>
              </a:rPr>
              <a:t>Minimizing Opponent Options:</a:t>
            </a:r>
            <a:r>
              <a:rPr lang="en" sz="1300">
                <a:solidFill>
                  <a:schemeClr val="dk2"/>
                </a:solidFill>
                <a:latin typeface="Nanum Myeongjo"/>
                <a:ea typeface="Nanum Myeongjo"/>
                <a:cs typeface="Nanum Myeongjo"/>
                <a:sym typeface="Nanum Myeongjo"/>
              </a:rPr>
              <a:t> Selected moves that lead to nodes with the fewest outgoing edges (i.e., minimal opponent moves).</a:t>
            </a:r>
            <a:br>
              <a:rPr lang="en" sz="1300">
                <a:solidFill>
                  <a:schemeClr val="dk2"/>
                </a:solidFill>
                <a:latin typeface="Nanum Myeongjo"/>
                <a:ea typeface="Nanum Myeongjo"/>
                <a:cs typeface="Nanum Myeongjo"/>
                <a:sym typeface="Nanum Myeongjo"/>
              </a:rPr>
            </a:br>
            <a:r>
              <a:rPr lang="en" sz="1300">
                <a:solidFill>
                  <a:schemeClr val="dk2"/>
                </a:solidFill>
                <a:latin typeface="Nanum Myeongjo"/>
                <a:ea typeface="Nanum Myeongjo"/>
                <a:cs typeface="Nanum Myeongjo"/>
                <a:sym typeface="Nanum Myeongjo"/>
              </a:rPr>
              <a:t>B) </a:t>
            </a:r>
            <a:r>
              <a:rPr b="1" lang="en" sz="1300">
                <a:solidFill>
                  <a:schemeClr val="dk2"/>
                </a:solidFill>
                <a:latin typeface="Nanum Myeongjo"/>
                <a:ea typeface="Nanum Myeongjo"/>
                <a:cs typeface="Nanum Myeongjo"/>
                <a:sym typeface="Nanum Myeongjo"/>
              </a:rPr>
              <a:t>Incorporate the Trap Score:</a:t>
            </a:r>
            <a:r>
              <a:rPr lang="en" sz="1300">
                <a:solidFill>
                  <a:schemeClr val="dk2"/>
                </a:solidFill>
                <a:latin typeface="Nanum Myeongjo"/>
                <a:ea typeface="Nanum Myeongjo"/>
                <a:cs typeface="Nanum Myeongjo"/>
                <a:sym typeface="Nanum Myeongjo"/>
              </a:rPr>
              <a:t> I combined out-degree with your custom trap score to choose moves that are likely to “trap” the opponent. </a:t>
            </a:r>
            <a:br>
              <a:rPr lang="en" sz="1300">
                <a:solidFill>
                  <a:schemeClr val="dk2"/>
                </a:solidFill>
                <a:latin typeface="Nanum Myeongjo"/>
                <a:ea typeface="Nanum Myeongjo"/>
                <a:cs typeface="Nanum Myeongjo"/>
                <a:sym typeface="Nanum Myeongjo"/>
              </a:rPr>
            </a:br>
            <a:r>
              <a:rPr lang="en" sz="1300">
                <a:solidFill>
                  <a:schemeClr val="dk2"/>
                </a:solidFill>
                <a:latin typeface="Nanum Myeongjo"/>
                <a:ea typeface="Nanum Myeongjo"/>
                <a:cs typeface="Nanum Myeongjo"/>
                <a:sym typeface="Nanum Myeongjo"/>
              </a:rPr>
              <a:t>C) </a:t>
            </a:r>
            <a:r>
              <a:rPr b="1" lang="en" sz="1300">
                <a:solidFill>
                  <a:schemeClr val="dk2"/>
                </a:solidFill>
                <a:latin typeface="Nanum Myeongjo"/>
                <a:ea typeface="Nanum Myeongjo"/>
                <a:cs typeface="Nanum Myeongjo"/>
                <a:sym typeface="Nanum Myeongjo"/>
              </a:rPr>
              <a:t>Game-Theoretic Approach:</a:t>
            </a:r>
            <a:r>
              <a:rPr lang="en" sz="1300">
                <a:solidFill>
                  <a:schemeClr val="dk2"/>
                </a:solidFill>
                <a:latin typeface="Nanum Myeongjo"/>
                <a:ea typeface="Nanum Myeongjo"/>
                <a:cs typeface="Nanum Myeongjo"/>
                <a:sym typeface="Nanum Myeongjo"/>
              </a:rPr>
              <a:t> Used a minimax or look-ahead strategy to simulate a few moves ahead.</a:t>
            </a:r>
            <a:endParaRPr sz="13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t/>
            </a:r>
            <a:endParaRPr sz="1300">
              <a:solidFill>
                <a:schemeClr val="dk2"/>
              </a:solidFill>
              <a:latin typeface="Nanum Myeongjo"/>
              <a:ea typeface="Nanum Myeongjo"/>
              <a:cs typeface="Nanum Myeongjo"/>
              <a:sym typeface="Nanum Myeongjo"/>
            </a:endParaRPr>
          </a:p>
          <a:p>
            <a:pPr indent="-311150" lvl="0" marL="457200" rtl="0" algn="l">
              <a:spcBef>
                <a:spcPts val="0"/>
              </a:spcBef>
              <a:spcAft>
                <a:spcPts val="0"/>
              </a:spcAft>
              <a:buClr>
                <a:schemeClr val="dk2"/>
              </a:buClr>
              <a:buSzPts val="1300"/>
              <a:buFont typeface="Nanum Myeongjo"/>
              <a:buChar char="●"/>
            </a:pPr>
            <a:r>
              <a:rPr b="1" lang="en" sz="1300">
                <a:solidFill>
                  <a:schemeClr val="dk2"/>
                </a:solidFill>
                <a:latin typeface="Nanum Myeongjo"/>
                <a:ea typeface="Nanum Myeongjo"/>
                <a:cs typeface="Nanum Myeongjo"/>
                <a:sym typeface="Nanum Myeongjo"/>
              </a:rPr>
              <a:t>RESULTS</a:t>
            </a:r>
            <a:r>
              <a:rPr lang="en" sz="1300">
                <a:solidFill>
                  <a:schemeClr val="dk2"/>
                </a:solidFill>
                <a:latin typeface="Nanum Myeongjo"/>
                <a:ea typeface="Nanum Myeongjo"/>
                <a:cs typeface="Nanum Myeongjo"/>
                <a:sym typeface="Nanum Myeongjo"/>
              </a:rPr>
              <a:t>:</a:t>
            </a:r>
            <a:br>
              <a:rPr lang="en" sz="1300">
                <a:solidFill>
                  <a:schemeClr val="dk2"/>
                </a:solidFill>
                <a:latin typeface="Nanum Myeongjo"/>
                <a:ea typeface="Nanum Myeongjo"/>
                <a:cs typeface="Nanum Myeongjo"/>
                <a:sym typeface="Nanum Myeongjo"/>
              </a:rPr>
            </a:br>
            <a:r>
              <a:rPr lang="en" sz="1300">
                <a:solidFill>
                  <a:schemeClr val="dk2"/>
                </a:solidFill>
                <a:latin typeface="Nanum Myeongjo"/>
                <a:ea typeface="Nanum Myeongjo"/>
                <a:cs typeface="Nanum Myeongjo"/>
                <a:sym typeface="Nanum Myeongjo"/>
              </a:rPr>
              <a:t>Turn-based simulation over 100 games:</a:t>
            </a:r>
            <a:br>
              <a:rPr lang="en" sz="1300">
                <a:solidFill>
                  <a:schemeClr val="dk2"/>
                </a:solidFill>
                <a:latin typeface="Nanum Myeongjo"/>
                <a:ea typeface="Nanum Myeongjo"/>
                <a:cs typeface="Nanum Myeongjo"/>
                <a:sym typeface="Nanum Myeongjo"/>
              </a:rPr>
            </a:br>
            <a:r>
              <a:rPr lang="en" sz="1300">
                <a:solidFill>
                  <a:schemeClr val="dk2"/>
                </a:solidFill>
                <a:latin typeface="Nanum Myeongjo"/>
                <a:ea typeface="Nanum Myeongjo"/>
                <a:cs typeface="Nanum Myeongjo"/>
                <a:sym typeface="Nanum Myeongjo"/>
              </a:rPr>
              <a:t>Random Strategy wins: 4 (4.0%)</a:t>
            </a:r>
            <a:br>
              <a:rPr lang="en" sz="1300">
                <a:solidFill>
                  <a:schemeClr val="dk2"/>
                </a:solidFill>
                <a:latin typeface="Nanum Myeongjo"/>
                <a:ea typeface="Nanum Myeongjo"/>
                <a:cs typeface="Nanum Myeongjo"/>
                <a:sym typeface="Nanum Myeongjo"/>
              </a:rPr>
            </a:br>
            <a:r>
              <a:rPr lang="en" sz="1300">
                <a:solidFill>
                  <a:schemeClr val="dk2"/>
                </a:solidFill>
                <a:latin typeface="Nanum Myeongjo"/>
                <a:ea typeface="Nanum Myeongjo"/>
                <a:cs typeface="Nanum Myeongjo"/>
                <a:sym typeface="Nanum Myeongjo"/>
              </a:rPr>
              <a:t>Letter Gap Strategy wins: 96 (96.0%)</a:t>
            </a:r>
            <a:endParaRPr sz="1300">
              <a:solidFill>
                <a:schemeClr val="dk2"/>
              </a:solidFill>
              <a:latin typeface="Nanum Myeongjo"/>
              <a:ea typeface="Nanum Myeongjo"/>
              <a:cs typeface="Nanum Myeongjo"/>
              <a:sym typeface="Nanum Myeongj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545275" y="153200"/>
            <a:ext cx="79389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 Strategic Insights from Graph Metrics</a:t>
            </a:r>
            <a:endParaRPr sz="4800"/>
          </a:p>
        </p:txBody>
      </p:sp>
      <p:sp>
        <p:nvSpPr>
          <p:cNvPr id="475" name="Google Shape;475;p66"/>
          <p:cNvSpPr txBox="1"/>
          <p:nvPr/>
        </p:nvSpPr>
        <p:spPr>
          <a:xfrm>
            <a:off x="373825" y="1422500"/>
            <a:ext cx="8281800" cy="366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Key Observations: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Nodes like Afghanistan, Azerbaijan, and Argentina constantly appear as strategic hubs across multiple metrics.</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b="1" lang="en" sz="1200">
                <a:solidFill>
                  <a:schemeClr val="dk2"/>
                </a:solidFill>
                <a:latin typeface="Nanum Myeongjo"/>
                <a:ea typeface="Nanum Myeongjo"/>
                <a:cs typeface="Nanum Myeongjo"/>
                <a:sym typeface="Nanum Myeongjo"/>
              </a:rPr>
              <a:t>Why?</a:t>
            </a:r>
            <a:endParaRPr b="1" sz="1200">
              <a:solidFill>
                <a:schemeClr val="dk2"/>
              </a:solidFill>
              <a:latin typeface="Nanum Myeongjo"/>
              <a:ea typeface="Nanum Myeongjo"/>
              <a:cs typeface="Nanum Myeongjo"/>
              <a:sym typeface="Nanum Myeongjo"/>
            </a:endParaRPr>
          </a:p>
          <a:p>
            <a:pPr indent="-304800" lvl="1" marL="9144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High degree centrality indicates many connections.</a:t>
            </a:r>
            <a:endParaRPr sz="1200">
              <a:solidFill>
                <a:schemeClr val="dk2"/>
              </a:solidFill>
              <a:latin typeface="Nanum Myeongjo"/>
              <a:ea typeface="Nanum Myeongjo"/>
              <a:cs typeface="Nanum Myeongjo"/>
              <a:sym typeface="Nanum Myeongjo"/>
            </a:endParaRPr>
          </a:p>
          <a:p>
            <a:pPr indent="-304800" lvl="1" marL="9144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High betweenness shows these nodes serve as bridges.</a:t>
            </a:r>
            <a:endParaRPr sz="1200">
              <a:solidFill>
                <a:schemeClr val="dk2"/>
              </a:solidFill>
              <a:latin typeface="Nanum Myeongjo"/>
              <a:ea typeface="Nanum Myeongjo"/>
              <a:cs typeface="Nanum Myeongjo"/>
              <a:sym typeface="Nanum Myeongjo"/>
            </a:endParaRPr>
          </a:p>
          <a:p>
            <a:pPr indent="-304800" lvl="1" marL="9144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A high trap score suggests that while they are well connected, their successors have limited moves.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What does this mean for the Gameplay:</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Starting in a community with high internal connectivity may allow the player to control the game. (have not tested this in a simulation yet)</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Controlling bridge nodes could force opponents into regions with fewer options.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My Hypotheses: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suspect that combining my strategy and these </a:t>
            </a:r>
            <a:r>
              <a:rPr lang="en" sz="1200">
                <a:solidFill>
                  <a:schemeClr val="dk2"/>
                </a:solidFill>
                <a:latin typeface="Nanum Myeongjo"/>
                <a:ea typeface="Nanum Myeongjo"/>
                <a:cs typeface="Nanum Myeongjo"/>
                <a:sym typeface="Nanum Myeongjo"/>
              </a:rPr>
              <a:t>observations</a:t>
            </a:r>
            <a:r>
              <a:rPr lang="en" sz="1200">
                <a:solidFill>
                  <a:schemeClr val="dk2"/>
                </a:solidFill>
                <a:latin typeface="Nanum Myeongjo"/>
                <a:ea typeface="Nanum Myeongjo"/>
                <a:cs typeface="Nanum Myeongjo"/>
                <a:sym typeface="Nanum Myeongjo"/>
              </a:rPr>
              <a:t> into a composite strategy could give even better performance.</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752125" y="153200"/>
            <a:ext cx="7525200" cy="13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Task 2: </a:t>
            </a:r>
            <a:r>
              <a:rPr lang="en" sz="4800"/>
              <a:t>Community Detection Analysis</a:t>
            </a:r>
            <a:endParaRPr sz="4800"/>
          </a:p>
        </p:txBody>
      </p:sp>
      <p:sp>
        <p:nvSpPr>
          <p:cNvPr id="481" name="Google Shape;481;p67"/>
          <p:cNvSpPr txBox="1"/>
          <p:nvPr/>
        </p:nvSpPr>
        <p:spPr>
          <a:xfrm>
            <a:off x="283525" y="1410650"/>
            <a:ext cx="8631900" cy="3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Community Detection Methods: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applied the Louvain and Girvan–Newman algorithms on the country graph.</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b="1" lang="en" sz="1200">
                <a:solidFill>
                  <a:schemeClr val="dk2"/>
                </a:solidFill>
                <a:latin typeface="Nanum Myeongjo"/>
                <a:ea typeface="Nanum Myeongjo"/>
                <a:cs typeface="Nanum Myeongjo"/>
                <a:sym typeface="Nanum Myeongjo"/>
              </a:rPr>
              <a:t>Louvain Results:</a:t>
            </a:r>
            <a:endParaRPr b="1" sz="1200">
              <a:solidFill>
                <a:schemeClr val="dk2"/>
              </a:solidFill>
              <a:latin typeface="Nanum Myeongjo"/>
              <a:ea typeface="Nanum Myeongjo"/>
              <a:cs typeface="Nanum Myeongjo"/>
              <a:sym typeface="Nanum Myeongjo"/>
            </a:endParaRPr>
          </a:p>
          <a:p>
            <a:pPr indent="-304800" lvl="1" marL="9144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6 communities with a modularity of 0.4633, meaning a robust partition.</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b="1" lang="en" sz="1200">
                <a:solidFill>
                  <a:schemeClr val="dk2"/>
                </a:solidFill>
                <a:latin typeface="Nanum Myeongjo"/>
                <a:ea typeface="Nanum Myeongjo"/>
                <a:cs typeface="Nanum Myeongjo"/>
                <a:sym typeface="Nanum Myeongjo"/>
              </a:rPr>
              <a:t>Girvan–Newman Results:</a:t>
            </a:r>
            <a:endParaRPr b="1" sz="1200">
              <a:solidFill>
                <a:schemeClr val="dk2"/>
              </a:solidFill>
              <a:latin typeface="Nanum Myeongjo"/>
              <a:ea typeface="Nanum Myeongjo"/>
              <a:cs typeface="Nanum Myeongjo"/>
              <a:sym typeface="Nanum Myeongjo"/>
            </a:endParaRPr>
          </a:p>
          <a:p>
            <a:pPr indent="-304800" lvl="1" marL="9144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8 communities with a very low modularity (0.0026), meaning that this method did not perform as well. This is probably due to the algorithm (with the iteration limit) is not able to separate the network into communities that are denser internally and sparser between them. This lopsided partition means that the method did not find an optimal stopping point under the imposed iteration limit.</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None/>
            </a:pPr>
            <a:r>
              <a:rPr b="1" lang="en" sz="1200">
                <a:solidFill>
                  <a:schemeClr val="dk2"/>
                </a:solidFill>
                <a:latin typeface="Nanum Myeongjo"/>
                <a:ea typeface="Nanum Myeongjo"/>
                <a:cs typeface="Nanum Myeongjo"/>
                <a:sym typeface="Nanum Myeongjo"/>
              </a:rPr>
              <a:t>Visual Comparisons: </a:t>
            </a:r>
            <a:r>
              <a:rPr lang="en" sz="1200">
                <a:solidFill>
                  <a:schemeClr val="dk2"/>
                </a:solidFill>
                <a:latin typeface="Nanum Myeongjo"/>
                <a:ea typeface="Nanum Myeongjo"/>
                <a:cs typeface="Nanum Myeongjo"/>
                <a:sym typeface="Nanum Myeongjo"/>
              </a:rPr>
              <a:t>Side‑by‑side visualizations of communities show that Louvain gives more balanced clusters.</a:t>
            </a:r>
            <a:br>
              <a:rPr lang="en" sz="1200">
                <a:solidFill>
                  <a:schemeClr val="dk2"/>
                </a:solidFill>
                <a:latin typeface="Nanum Myeongjo"/>
                <a:ea typeface="Nanum Myeongjo"/>
                <a:cs typeface="Nanum Myeongjo"/>
                <a:sym typeface="Nanum Myeongjo"/>
              </a:rPr>
            </a:b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None/>
            </a:pPr>
            <a:r>
              <a:rPr b="1" lang="en" sz="1200">
                <a:solidFill>
                  <a:schemeClr val="dk2"/>
                </a:solidFill>
                <a:latin typeface="Nanum Myeongjo"/>
                <a:ea typeface="Nanum Myeongjo"/>
                <a:cs typeface="Nanum Myeongjo"/>
                <a:sym typeface="Nanum Myeongjo"/>
              </a:rPr>
              <a:t>Real-World Correlations: </a:t>
            </a:r>
            <a:r>
              <a:rPr lang="en" sz="1200">
                <a:solidFill>
                  <a:schemeClr val="dk2"/>
                </a:solidFill>
                <a:latin typeface="Nanum Myeongjo"/>
                <a:ea typeface="Nanum Myeongjo"/>
                <a:cs typeface="Nanum Myeongjo"/>
                <a:sym typeface="Nanum Myeongjo"/>
              </a:rPr>
              <a:t>I also analyzed community composition by continent which showed that some communities align with geographical regions.</a:t>
            </a:r>
            <a:br>
              <a:rPr lang="en" sz="1200">
                <a:solidFill>
                  <a:schemeClr val="dk2"/>
                </a:solidFill>
                <a:latin typeface="Nanum Myeongjo"/>
                <a:ea typeface="Nanum Myeongjo"/>
                <a:cs typeface="Nanum Myeongjo"/>
                <a:sym typeface="Nanum Myeongjo"/>
              </a:rPr>
            </a:b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None/>
            </a:pPr>
            <a:r>
              <a:rPr b="1" lang="en" sz="1200">
                <a:solidFill>
                  <a:schemeClr val="dk2"/>
                </a:solidFill>
                <a:latin typeface="Nanum Myeongjo"/>
                <a:ea typeface="Nanum Myeongjo"/>
                <a:cs typeface="Nanum Myeongjo"/>
                <a:sym typeface="Nanum Myeongjo"/>
              </a:rPr>
              <a:t>Extra Work: </a:t>
            </a:r>
            <a:r>
              <a:rPr lang="en" sz="1200">
                <a:solidFill>
                  <a:schemeClr val="dk2"/>
                </a:solidFill>
                <a:latin typeface="Nanum Myeongjo"/>
                <a:ea typeface="Nanum Myeongjo"/>
                <a:cs typeface="Nanum Myeongjo"/>
                <a:sym typeface="Nanum Myeongjo"/>
              </a:rPr>
              <a:t>I also did semantic clustering, bridge node analysis, and perturbation analysis to evaluate community robustness.</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ph type="title"/>
          </p:nvPr>
        </p:nvSpPr>
        <p:spPr>
          <a:xfrm>
            <a:off x="847550" y="51700"/>
            <a:ext cx="7259100" cy="12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Community Visualization Comparison</a:t>
            </a:r>
            <a:endParaRPr sz="4800"/>
          </a:p>
        </p:txBody>
      </p:sp>
      <p:sp>
        <p:nvSpPr>
          <p:cNvPr id="487" name="Google Shape;487;p68"/>
          <p:cNvSpPr txBox="1"/>
          <p:nvPr/>
        </p:nvSpPr>
        <p:spPr>
          <a:xfrm>
            <a:off x="350800" y="1281700"/>
            <a:ext cx="8567700" cy="1006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created a 2D visualization of the community structure of the country graph using Louvain and Girvan–Newman Algorithms (i had to convert it into an undirected graph)</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b="1" lang="en" sz="1200">
                <a:solidFill>
                  <a:schemeClr val="dk2"/>
                </a:solidFill>
                <a:latin typeface="Nanum Myeongjo"/>
                <a:ea typeface="Nanum Myeongjo"/>
                <a:cs typeface="Nanum Myeongjo"/>
                <a:sym typeface="Nanum Myeongjo"/>
              </a:rPr>
              <a:t>Key Insight:</a:t>
            </a:r>
            <a:r>
              <a:rPr lang="en" sz="1200">
                <a:solidFill>
                  <a:schemeClr val="dk2"/>
                </a:solidFill>
                <a:latin typeface="Nanum Myeongjo"/>
                <a:ea typeface="Nanum Myeongjo"/>
                <a:cs typeface="Nanum Myeongjo"/>
                <a:sym typeface="Nanum Myeongjo"/>
              </a:rPr>
              <a:t> We can clearly see that Louvain’s clusters are more balanced and interpretable, while Girvan–Newman’s result is fragmented—this suggests that the Louvain method is better suited for the Atlas network.</a:t>
            </a:r>
            <a:endParaRPr sz="1200">
              <a:solidFill>
                <a:schemeClr val="dk2"/>
              </a:solidFill>
              <a:latin typeface="Nanum Myeongjo"/>
              <a:ea typeface="Nanum Myeongjo"/>
              <a:cs typeface="Nanum Myeongjo"/>
              <a:sym typeface="Nanum Myeongjo"/>
            </a:endParaRPr>
          </a:p>
        </p:txBody>
      </p:sp>
      <p:pic>
        <p:nvPicPr>
          <p:cNvPr id="488" name="Google Shape;488;p68"/>
          <p:cNvPicPr preferRelativeResize="0"/>
          <p:nvPr/>
        </p:nvPicPr>
        <p:blipFill>
          <a:blip r:embed="rId3">
            <a:alphaModFix/>
          </a:blip>
          <a:stretch>
            <a:fillRect/>
          </a:stretch>
        </p:blipFill>
        <p:spPr>
          <a:xfrm>
            <a:off x="152400" y="2288200"/>
            <a:ext cx="8824701" cy="2777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9"/>
          <p:cNvSpPr txBox="1"/>
          <p:nvPr>
            <p:ph type="title"/>
          </p:nvPr>
        </p:nvSpPr>
        <p:spPr>
          <a:xfrm>
            <a:off x="598300" y="86850"/>
            <a:ext cx="8072700" cy="6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Analysis of Community Composition</a:t>
            </a:r>
            <a:endParaRPr sz="3600"/>
          </a:p>
        </p:txBody>
      </p:sp>
      <p:sp>
        <p:nvSpPr>
          <p:cNvPr id="494" name="Google Shape;494;p69"/>
          <p:cNvSpPr txBox="1"/>
          <p:nvPr/>
        </p:nvSpPr>
        <p:spPr>
          <a:xfrm>
            <a:off x="347550" y="731250"/>
            <a:ext cx="82545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Nanum Myeongjo"/>
                <a:ea typeface="Nanum Myeongjo"/>
                <a:cs typeface="Nanum Myeongjo"/>
                <a:sym typeface="Nanum Myeongjo"/>
              </a:rPr>
              <a:t>I mapped each country to its continent using ISO country codes and then analyzed the composition of each community.</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Findings with Louvain: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For example, Community 0 (60 nodes) has a mix of African (AF), Asian (AS), Oceanic (OC), and other countries, while Community 1 (81 nodes) shows a different balance.</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So the question was:</a:t>
            </a:r>
            <a:r>
              <a:rPr b="1" lang="en" sz="1200">
                <a:solidFill>
                  <a:schemeClr val="dk2"/>
                </a:solidFill>
                <a:latin typeface="Nanum Myeongjo"/>
                <a:ea typeface="Nanum Myeongjo"/>
                <a:cs typeface="Nanum Myeongjo"/>
                <a:sym typeface="Nanum Myeongjo"/>
              </a:rPr>
              <a:t> </a:t>
            </a:r>
            <a:r>
              <a:rPr lang="en" sz="1200">
                <a:solidFill>
                  <a:schemeClr val="dk2"/>
                </a:solidFill>
                <a:latin typeface="Nanum Myeongjo"/>
                <a:ea typeface="Nanum Myeongjo"/>
                <a:cs typeface="Nanum Myeongjo"/>
                <a:sym typeface="Nanum Myeongjo"/>
              </a:rPr>
              <a:t>do these communities align with real-world cultural or geographic groupings?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None/>
            </a:pPr>
            <a:r>
              <a:rPr b="1" lang="en" sz="1200">
                <a:solidFill>
                  <a:schemeClr val="dk2"/>
                </a:solidFill>
                <a:latin typeface="Nanum Myeongjo"/>
                <a:ea typeface="Nanum Myeongjo"/>
                <a:cs typeface="Nanum Myeongjo"/>
                <a:sym typeface="Nanum Myeongjo"/>
              </a:rPr>
              <a:t>Hypothesis: </a:t>
            </a:r>
            <a:r>
              <a:rPr lang="en" sz="1200">
                <a:solidFill>
                  <a:schemeClr val="dk2"/>
                </a:solidFill>
                <a:latin typeface="Nanum Myeongjo"/>
                <a:ea typeface="Nanum Myeongjo"/>
                <a:cs typeface="Nanum Myeongjo"/>
                <a:sym typeface="Nanum Myeongjo"/>
              </a:rPr>
              <a:t>I believe that the communities, though derived from the Atlas rule, partially reflect geopolitical groupings (e.g., countries from Africa and Asia tend to cluster together).</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None/>
            </a:pPr>
            <a:r>
              <a:rPr b="1" lang="en" sz="1200">
                <a:solidFill>
                  <a:schemeClr val="dk2"/>
                </a:solidFill>
                <a:latin typeface="Nanum Myeongjo"/>
                <a:ea typeface="Nanum Myeongjo"/>
                <a:cs typeface="Nanum Myeongjo"/>
                <a:sym typeface="Nanum Myeongjo"/>
              </a:rPr>
              <a:t>Observation: </a:t>
            </a:r>
            <a:r>
              <a:rPr lang="en" sz="1200">
                <a:solidFill>
                  <a:schemeClr val="dk2"/>
                </a:solidFill>
                <a:latin typeface="Nanum Myeongjo"/>
                <a:ea typeface="Nanum Myeongjo"/>
                <a:cs typeface="Nanum Myeongjo"/>
                <a:sym typeface="Nanum Myeongjo"/>
              </a:rPr>
              <a:t>The composition by continent supports this idea, confirming that the network structure has external validity.</a:t>
            </a:r>
            <a:endParaRPr sz="1200">
              <a:solidFill>
                <a:schemeClr val="lt1"/>
              </a:solidFill>
              <a:latin typeface="Nanum Myeongjo"/>
              <a:ea typeface="Nanum Myeongjo"/>
              <a:cs typeface="Nanum Myeongjo"/>
              <a:sym typeface="Nanum Myeongjo"/>
            </a:endParaRPr>
          </a:p>
        </p:txBody>
      </p:sp>
      <p:pic>
        <p:nvPicPr>
          <p:cNvPr id="495" name="Google Shape;495;p69"/>
          <p:cNvPicPr preferRelativeResize="0"/>
          <p:nvPr/>
        </p:nvPicPr>
        <p:blipFill>
          <a:blip r:embed="rId3">
            <a:alphaModFix/>
          </a:blip>
          <a:stretch>
            <a:fillRect/>
          </a:stretch>
        </p:blipFill>
        <p:spPr>
          <a:xfrm>
            <a:off x="824350" y="2686050"/>
            <a:ext cx="7300899"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0"/>
          <p:cNvSpPr txBox="1"/>
          <p:nvPr>
            <p:ph type="title"/>
          </p:nvPr>
        </p:nvSpPr>
        <p:spPr>
          <a:xfrm>
            <a:off x="570900" y="223500"/>
            <a:ext cx="8002200" cy="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Semantic Clustering of Country Names</a:t>
            </a:r>
            <a:endParaRPr sz="3600"/>
          </a:p>
        </p:txBody>
      </p:sp>
      <p:sp>
        <p:nvSpPr>
          <p:cNvPr id="501" name="Google Shape;501;p70"/>
          <p:cNvSpPr txBox="1"/>
          <p:nvPr/>
        </p:nvSpPr>
        <p:spPr>
          <a:xfrm>
            <a:off x="566275" y="914700"/>
            <a:ext cx="7896900" cy="367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Nanum Myeongjo"/>
                <a:ea typeface="Nanum Myeongjo"/>
                <a:cs typeface="Nanum Myeongjo"/>
                <a:sym typeface="Nanum Myeongjo"/>
              </a:rPr>
              <a:t>I got even more curious about community composition so I checked whether linguistic patterns in country names reflect in the network.</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lang="en" sz="1200">
                <a:solidFill>
                  <a:schemeClr val="dk2"/>
                </a:solidFill>
                <a:latin typeface="Nanum Myeongjo"/>
                <a:ea typeface="Nanum Myeongjo"/>
                <a:cs typeface="Nanum Myeongjo"/>
                <a:sym typeface="Nanum Myeongjo"/>
              </a:rPr>
              <a:t>I grouped countries based on suffixes such as “-stan”, “-land”, and “-ia” (ignoring case).</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Results: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found 7 “-stan” countries, 11 “-land” countries, 34 “-ia” countries, and 197 countries falling in “others”.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Question: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Can these semantic clusters be correlated with the communities detected by Louvain?</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Hypothesis: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If there is significant overlap, it would indicate that the Atlas rule taps into real linguistic or cultural divisions.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Insight:</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Even if not perfectly aligned, this analysis gives me a slight idea that the connectivity in the network has cultural and linguistic underpinnings.</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1"/>
          <p:cNvSpPr txBox="1"/>
          <p:nvPr>
            <p:ph type="title"/>
          </p:nvPr>
        </p:nvSpPr>
        <p:spPr>
          <a:xfrm>
            <a:off x="1572700" y="145425"/>
            <a:ext cx="6123900" cy="8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Bridge Node Analysis</a:t>
            </a:r>
            <a:endParaRPr sz="4800"/>
          </a:p>
        </p:txBody>
      </p:sp>
      <p:sp>
        <p:nvSpPr>
          <p:cNvPr id="507" name="Google Shape;507;p71"/>
          <p:cNvSpPr txBox="1"/>
          <p:nvPr/>
        </p:nvSpPr>
        <p:spPr>
          <a:xfrm>
            <a:off x="424125" y="860100"/>
            <a:ext cx="79905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Nanum Myeongjo"/>
                <a:ea typeface="Nanum Myeongjo"/>
                <a:cs typeface="Nanum Myeongjo"/>
                <a:sym typeface="Nanum Myeongjo"/>
              </a:rPr>
              <a:t>Looking at the PyVis graph, I also got interested in how a bridge </a:t>
            </a:r>
            <a:r>
              <a:rPr lang="en" sz="1200">
                <a:solidFill>
                  <a:schemeClr val="dk2"/>
                </a:solidFill>
                <a:latin typeface="Nanum Myeongjo"/>
                <a:ea typeface="Nanum Myeongjo"/>
                <a:cs typeface="Nanum Myeongjo"/>
                <a:sym typeface="Nanum Myeongjo"/>
              </a:rPr>
              <a:t>between communities</a:t>
            </a:r>
            <a:r>
              <a:rPr lang="en" sz="1200">
                <a:solidFill>
                  <a:schemeClr val="dk2"/>
                </a:solidFill>
                <a:latin typeface="Nanum Myeongjo"/>
                <a:ea typeface="Nanum Myeongjo"/>
                <a:cs typeface="Nanum Myeongjo"/>
                <a:sym typeface="Nanum Myeongjo"/>
              </a:rPr>
              <a:t> affects the graph. So I computed betweenness centrality to find nodes that might act as bridges between communities.</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Findings: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Although no nodes exceeded the chosen threshold of 0.05 for being “bridge nodes”, the top 10 nodes by betweenness include Yemen, Oman, Azerbaijan, and Afghanistan.</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Question: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Can controlling these high‐betweenness nodes give a player a strategic advantage by forcing opponents into less connected areas?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Hypothesis: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believe that these nodes, even with moderate betweenness values, are very important for inter‑community connectivity and could be key targets for an effective strategy in the Atlas game. (not tested using my simulation yet)</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Discussion: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By focusing on these nodes, a player might direct game flow and potentially trap an opponent.</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ph type="title"/>
          </p:nvPr>
        </p:nvSpPr>
        <p:spPr>
          <a:xfrm>
            <a:off x="580750" y="223500"/>
            <a:ext cx="8107800" cy="71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Perturbation Analysis and Robustness</a:t>
            </a:r>
            <a:endParaRPr sz="3600"/>
          </a:p>
        </p:txBody>
      </p:sp>
      <p:sp>
        <p:nvSpPr>
          <p:cNvPr id="513" name="Google Shape;513;p72"/>
          <p:cNvSpPr txBox="1"/>
          <p:nvPr/>
        </p:nvSpPr>
        <p:spPr>
          <a:xfrm>
            <a:off x="460825" y="857650"/>
            <a:ext cx="81078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Nanum Myeongjo"/>
                <a:ea typeface="Nanum Myeongjo"/>
                <a:cs typeface="Nanum Myeongjo"/>
                <a:sym typeface="Nanum Myeongjo"/>
              </a:rPr>
              <a:t>To test the stability of the community structure, I performed a perturbation analysis by removing 50% (can be any %) of the edges from the network.</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Results: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The original Louvain modularity was 0.4646, and after perturbation, it slightly increased to 0.4708.</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Question: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What does the minimal change in modularity imply?</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Hypothesis: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Since the </a:t>
            </a:r>
            <a:r>
              <a:rPr lang="en" sz="1200">
                <a:solidFill>
                  <a:schemeClr val="dk2"/>
                </a:solidFill>
                <a:latin typeface="Nanum Myeongjo"/>
                <a:ea typeface="Nanum Myeongjo"/>
                <a:cs typeface="Nanum Myeongjo"/>
                <a:sym typeface="Nanum Myeongjo"/>
              </a:rPr>
              <a:t>modularity values are almost the same, it </a:t>
            </a:r>
            <a:r>
              <a:rPr lang="en" sz="1200">
                <a:solidFill>
                  <a:schemeClr val="dk2"/>
                </a:solidFill>
                <a:latin typeface="Nanum Myeongjo"/>
                <a:ea typeface="Nanum Myeongjo"/>
                <a:cs typeface="Nanum Myeongjo"/>
                <a:sym typeface="Nanum Myeongjo"/>
              </a:rPr>
              <a:t>means that the community structure is robust. Meaning, the detected communities remain stable even when the network is significantly disturbed.</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Discussion: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This robustness is a strong sign that the communities are meaningful and not artifacts of minor connectivity patterns. It also suggests that strategic decisions based on these communities are likely to be reliable.</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One observation is that as the amount of edges being removed increased, the modularity also increased (makes sense based on intuition)</a:t>
            </a:r>
            <a:endParaRPr sz="1200">
              <a:solidFill>
                <a:schemeClr val="dk2"/>
              </a:solidFill>
              <a:latin typeface="Nanum Myeongjo"/>
              <a:ea typeface="Nanum Myeongjo"/>
              <a:cs typeface="Nanum Myeongjo"/>
              <a:sym typeface="Nanum Myeongj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3"/>
          <p:cNvSpPr txBox="1"/>
          <p:nvPr>
            <p:ph type="title"/>
          </p:nvPr>
        </p:nvSpPr>
        <p:spPr>
          <a:xfrm>
            <a:off x="542500" y="63400"/>
            <a:ext cx="8184300" cy="10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Community-Centric Strategies &amp; Cultural/Economic Correlations</a:t>
            </a:r>
            <a:endParaRPr sz="3600"/>
          </a:p>
        </p:txBody>
      </p:sp>
      <p:sp>
        <p:nvSpPr>
          <p:cNvPr id="519" name="Google Shape;519;p73"/>
          <p:cNvSpPr txBox="1"/>
          <p:nvPr/>
        </p:nvSpPr>
        <p:spPr>
          <a:xfrm>
            <a:off x="318750" y="1070800"/>
            <a:ext cx="85065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200">
                <a:solidFill>
                  <a:schemeClr val="dk2"/>
                </a:solidFill>
                <a:latin typeface="Nanum Myeongjo"/>
                <a:ea typeface="Nanum Myeongjo"/>
                <a:cs typeface="Nanum Myeongjo"/>
                <a:sym typeface="Nanum Myeongjo"/>
              </a:rPr>
              <a:t>I also computed internal density for each community to measure how tightly connected the nodes are.</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Key Finding:</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Some communities have high internal densities, meaning that if I start my move within these clusters, I may have many safe options while limiting my opponent’s moves. I also analyzed cultural/economic correlations using city population data.</a:t>
            </a:r>
            <a:endParaRPr sz="1200">
              <a:solidFill>
                <a:schemeClr val="dk2"/>
              </a:solidFill>
              <a:latin typeface="Nanum Myeongjo"/>
              <a:ea typeface="Nanum Myeongjo"/>
              <a:cs typeface="Nanum Myeongjo"/>
              <a:sym typeface="Nanum Myeongjo"/>
            </a:endParaRPr>
          </a:p>
          <a:p>
            <a:pPr indent="0" lvl="0" marL="0" rtl="0" algn="l">
              <a:spcBef>
                <a:spcPts val="1200"/>
              </a:spcBef>
              <a:spcAft>
                <a:spcPts val="0"/>
              </a:spcAft>
              <a:buNone/>
            </a:pPr>
            <a:r>
              <a:rPr b="1" lang="en" sz="1200">
                <a:solidFill>
                  <a:schemeClr val="dk2"/>
                </a:solidFill>
                <a:latin typeface="Nanum Myeongjo"/>
                <a:ea typeface="Nanum Myeongjo"/>
                <a:cs typeface="Nanum Myeongjo"/>
                <a:sym typeface="Nanum Myeongjo"/>
              </a:rPr>
              <a:t>Observation: </a:t>
            </a:r>
            <a:r>
              <a:rPr lang="en" sz="1200">
                <a:solidFill>
                  <a:schemeClr val="dk2"/>
                </a:solidFill>
                <a:latin typeface="Nanum Myeongjo"/>
                <a:ea typeface="Nanum Myeongjo"/>
                <a:cs typeface="Nanum Myeongjo"/>
                <a:sym typeface="Nanum Myeongjo"/>
              </a:rPr>
              <a:t>The average population per community can help identify urban hubs that might be strategically significant.</a:t>
            </a:r>
            <a:endParaRPr sz="1200">
              <a:solidFill>
                <a:schemeClr val="dk2"/>
              </a:solidFill>
              <a:latin typeface="Nanum Myeongjo"/>
              <a:ea typeface="Nanum Myeongjo"/>
              <a:cs typeface="Nanum Myeongjo"/>
              <a:sym typeface="Nanum Myeongjo"/>
            </a:endParaRPr>
          </a:p>
          <a:p>
            <a:pPr indent="0" lvl="0" marL="0" rtl="0" algn="l">
              <a:spcBef>
                <a:spcPts val="0"/>
              </a:spcBef>
              <a:spcAft>
                <a:spcPts val="0"/>
              </a:spcAft>
              <a:buNone/>
            </a:pPr>
            <a:r>
              <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None/>
            </a:pPr>
            <a:r>
              <a:rPr b="1" lang="en" sz="1200">
                <a:solidFill>
                  <a:schemeClr val="dk2"/>
                </a:solidFill>
                <a:latin typeface="Nanum Myeongjo"/>
                <a:ea typeface="Nanum Myeongjo"/>
                <a:cs typeface="Nanum Myeongjo"/>
                <a:sym typeface="Nanum Myeongjo"/>
              </a:rPr>
              <a:t>Question: </a:t>
            </a:r>
            <a:r>
              <a:rPr lang="en" sz="1200">
                <a:solidFill>
                  <a:schemeClr val="dk2"/>
                </a:solidFill>
                <a:latin typeface="Nanum Myeongjo"/>
                <a:ea typeface="Nanum Myeongjo"/>
                <a:cs typeface="Nanum Myeongjo"/>
                <a:sym typeface="Nanum Myeongjo"/>
              </a:rPr>
              <a:t>How can these metrics help my game strategy?</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None/>
            </a:pPr>
            <a:r>
              <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Hypothesis:</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Communities with high internal density and high average population might represent strategic “safe zones” or hubs.</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Conversely, targeting bridge nodes that connect different communities could disrupt an opponent’s move options.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Discussion: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These insights provide a multi‑faceted strategy: starting in dense communities, controlling key bridge nodes, and exploiting linguistic patterns to trap opponents. (not tested yet in my simulation)</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p:nvPr/>
        </p:nvSpPr>
        <p:spPr>
          <a:xfrm rot="10800000">
            <a:off x="3923400" y="3392050"/>
            <a:ext cx="4992000" cy="824100"/>
          </a:xfrm>
          <a:prstGeom prst="round2Same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6"/>
          <p:cNvSpPr/>
          <p:nvPr/>
        </p:nvSpPr>
        <p:spPr>
          <a:xfrm>
            <a:off x="3923125" y="933450"/>
            <a:ext cx="4992300" cy="8238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74" name="Google Shape;374;p56"/>
          <p:cNvSpPr/>
          <p:nvPr/>
        </p:nvSpPr>
        <p:spPr>
          <a:xfrm>
            <a:off x="3923154" y="1751054"/>
            <a:ext cx="4992300" cy="82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6"/>
          <p:cNvSpPr/>
          <p:nvPr/>
        </p:nvSpPr>
        <p:spPr>
          <a:xfrm>
            <a:off x="3923154" y="2574691"/>
            <a:ext cx="4992300" cy="81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nvSpPr>
        <p:spPr>
          <a:xfrm>
            <a:off x="4116984" y="9334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01</a:t>
            </a:r>
            <a:endParaRPr>
              <a:solidFill>
                <a:schemeClr val="dk2"/>
              </a:solidFill>
              <a:latin typeface="Albert Sans"/>
              <a:ea typeface="Albert Sans"/>
              <a:cs typeface="Albert Sans"/>
              <a:sym typeface="Albert Sans"/>
            </a:endParaRPr>
          </a:p>
        </p:txBody>
      </p:sp>
      <p:sp>
        <p:nvSpPr>
          <p:cNvPr id="377" name="Google Shape;377;p56"/>
          <p:cNvSpPr txBox="1"/>
          <p:nvPr/>
        </p:nvSpPr>
        <p:spPr>
          <a:xfrm>
            <a:off x="4116984" y="17510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02</a:t>
            </a:r>
            <a:endParaRPr>
              <a:solidFill>
                <a:schemeClr val="dk2"/>
              </a:solidFill>
              <a:latin typeface="Albert Sans"/>
              <a:ea typeface="Albert Sans"/>
              <a:cs typeface="Albert Sans"/>
              <a:sym typeface="Albert Sans"/>
            </a:endParaRPr>
          </a:p>
        </p:txBody>
      </p:sp>
      <p:sp>
        <p:nvSpPr>
          <p:cNvPr id="378" name="Google Shape;378;p56"/>
          <p:cNvSpPr txBox="1"/>
          <p:nvPr/>
        </p:nvSpPr>
        <p:spPr>
          <a:xfrm>
            <a:off x="4116984" y="257169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03</a:t>
            </a:r>
            <a:endParaRPr>
              <a:solidFill>
                <a:schemeClr val="dk2"/>
              </a:solidFill>
              <a:latin typeface="Albert Sans"/>
              <a:ea typeface="Albert Sans"/>
              <a:cs typeface="Albert Sans"/>
              <a:sym typeface="Albert Sans"/>
            </a:endParaRPr>
          </a:p>
        </p:txBody>
      </p:sp>
      <p:sp>
        <p:nvSpPr>
          <p:cNvPr id="379" name="Google Shape;379;p56"/>
          <p:cNvSpPr txBox="1"/>
          <p:nvPr/>
        </p:nvSpPr>
        <p:spPr>
          <a:xfrm>
            <a:off x="4116984" y="3395346"/>
            <a:ext cx="548700" cy="82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Albert Sans"/>
                <a:ea typeface="Albert Sans"/>
                <a:cs typeface="Albert Sans"/>
                <a:sym typeface="Albert Sans"/>
              </a:rPr>
              <a:t>04</a:t>
            </a:r>
            <a:endParaRPr>
              <a:solidFill>
                <a:schemeClr val="dk2"/>
              </a:solidFill>
              <a:latin typeface="Albert Sans"/>
              <a:ea typeface="Albert Sans"/>
              <a:cs typeface="Albert Sans"/>
              <a:sym typeface="Albert Sans"/>
            </a:endParaRPr>
          </a:p>
        </p:txBody>
      </p:sp>
      <p:sp>
        <p:nvSpPr>
          <p:cNvPr id="380" name="Google Shape;380;p56"/>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1" name="Google Shape;381;p56"/>
          <p:cNvSpPr txBox="1"/>
          <p:nvPr>
            <p:ph type="title"/>
          </p:nvPr>
        </p:nvSpPr>
        <p:spPr>
          <a:xfrm>
            <a:off x="400700" y="797675"/>
            <a:ext cx="3399600" cy="26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Completed</a:t>
            </a:r>
            <a:endParaRPr/>
          </a:p>
        </p:txBody>
      </p:sp>
      <p:sp>
        <p:nvSpPr>
          <p:cNvPr id="382" name="Google Shape;382;p56"/>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Bonus Task</a:t>
            </a:r>
            <a:endParaRPr/>
          </a:p>
        </p:txBody>
      </p:sp>
      <p:sp>
        <p:nvSpPr>
          <p:cNvPr id="383" name="Google Shape;383;p56"/>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1 + extra work</a:t>
            </a:r>
            <a:endParaRPr/>
          </a:p>
        </p:txBody>
      </p:sp>
      <p:sp>
        <p:nvSpPr>
          <p:cNvPr id="384" name="Google Shape;384;p56"/>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Task 2 + extra work</a:t>
            </a:r>
            <a:endParaRPr/>
          </a:p>
        </p:txBody>
      </p:sp>
      <p:sp>
        <p:nvSpPr>
          <p:cNvPr id="385" name="Google Shape;385;p56"/>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Paper Reading</a:t>
            </a:r>
            <a:endParaRPr/>
          </a:p>
        </p:txBody>
      </p:sp>
      <p:pic>
        <p:nvPicPr>
          <p:cNvPr descr="Hexagonal icon." id="386" name="Google Shape;386;p56"/>
          <p:cNvPicPr preferRelativeResize="0"/>
          <p:nvPr>
            <p:ph idx="6" type="pic"/>
          </p:nvPr>
        </p:nvPicPr>
        <p:blipFill rotWithShape="1">
          <a:blip r:embed="rId3">
            <a:alphaModFix/>
          </a:blip>
          <a:srcRect b="6732" l="0" r="0" t="6732"/>
          <a:stretch/>
        </p:blipFill>
        <p:spPr>
          <a:xfrm>
            <a:off x="8596800" y="223475"/>
            <a:ext cx="318600" cy="318600"/>
          </a:xfrm>
          <a:prstGeom prst="ellipse">
            <a:avLst/>
          </a:prstGeom>
        </p:spPr>
      </p:pic>
      <p:sp>
        <p:nvSpPr>
          <p:cNvPr id="387" name="Google Shape;387;p56"/>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88" name="Google Shape;388;p56"/>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4"/>
          <p:cNvSpPr txBox="1"/>
          <p:nvPr>
            <p:ph type="title"/>
          </p:nvPr>
        </p:nvSpPr>
        <p:spPr>
          <a:xfrm>
            <a:off x="808375" y="223500"/>
            <a:ext cx="7412700" cy="13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Bonus Task – Link Prediction in Atlas</a:t>
            </a:r>
            <a:endParaRPr sz="4800"/>
          </a:p>
        </p:txBody>
      </p:sp>
      <p:sp>
        <p:nvSpPr>
          <p:cNvPr id="525" name="Google Shape;525;p74"/>
          <p:cNvSpPr txBox="1"/>
          <p:nvPr/>
        </p:nvSpPr>
        <p:spPr>
          <a:xfrm>
            <a:off x="627150" y="1633275"/>
            <a:ext cx="7412700" cy="273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Link Prediction using Node2vec and GNNs:</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In this bonus task, I explored whether a neural network can predict if an edge exists between two countries in the Atlas game.</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used two approaches: one based on Node2vec and another using a Graph Neural Network (GNN) implemented using PyTorch Geometric.</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trained these models in an unsupervised manner, as my dataset does not provide explicit labels for edge existence.</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This work extends the project by combining advanced network embedding techniques with deep learning for link prediction.</a:t>
            </a:r>
            <a:endParaRPr sz="1300">
              <a:solidFill>
                <a:schemeClr val="dk2"/>
              </a:solidFill>
              <a:latin typeface="Nanum Myeongjo"/>
              <a:ea typeface="Nanum Myeongjo"/>
              <a:cs typeface="Nanum Myeongjo"/>
              <a:sym typeface="Nanum Myeongjo"/>
            </a:endParaRPr>
          </a:p>
          <a:p>
            <a:pPr indent="0" lvl="0" marL="0" rtl="0" algn="l">
              <a:spcBef>
                <a:spcPts val="1200"/>
              </a:spcBef>
              <a:spcAft>
                <a:spcPts val="0"/>
              </a:spcAft>
              <a:buNone/>
            </a:pPr>
            <a:r>
              <a:t/>
            </a:r>
            <a:endParaRPr sz="1300">
              <a:solidFill>
                <a:schemeClr val="lt1"/>
              </a:solidFill>
              <a:latin typeface="Nanum Myeongjo"/>
              <a:ea typeface="Nanum Myeongjo"/>
              <a:cs typeface="Nanum Myeongjo"/>
              <a:sym typeface="Nanum Myeongj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5"/>
          <p:cNvSpPr txBox="1"/>
          <p:nvPr>
            <p:ph type="title"/>
          </p:nvPr>
        </p:nvSpPr>
        <p:spPr>
          <a:xfrm>
            <a:off x="738775" y="141500"/>
            <a:ext cx="7525200" cy="123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Performance of the Link Prediction Models</a:t>
            </a:r>
            <a:endParaRPr sz="3600"/>
          </a:p>
        </p:txBody>
      </p:sp>
      <p:sp>
        <p:nvSpPr>
          <p:cNvPr id="531" name="Google Shape;531;p75"/>
          <p:cNvSpPr txBox="1"/>
          <p:nvPr/>
        </p:nvSpPr>
        <p:spPr>
          <a:xfrm>
            <a:off x="424125" y="1141175"/>
            <a:ext cx="8013900" cy="347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Performance Metrics and Results: </a:t>
            </a:r>
            <a:endParaRPr b="1"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Node2vec Approach:</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masked 20% of the edges in the Atlas graph and generated 64‑dimensional node embeddings using Node2vec.</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latin typeface="Nanum Myeongjo"/>
                <a:ea typeface="Nanum Myeongjo"/>
                <a:cs typeface="Nanum Myeongjo"/>
                <a:sym typeface="Nanum Myeongjo"/>
              </a:rPr>
              <a:t>The ROC AUC for Node2vec-based link prediction was </a:t>
            </a:r>
            <a:r>
              <a:rPr b="1" lang="en" sz="1200">
                <a:solidFill>
                  <a:schemeClr val="dk2"/>
                </a:solidFill>
                <a:latin typeface="Nanum Myeongjo"/>
                <a:ea typeface="Nanum Myeongjo"/>
                <a:cs typeface="Nanum Myeongjo"/>
                <a:sym typeface="Nanum Myeongjo"/>
              </a:rPr>
              <a:t>0.92296</a:t>
            </a:r>
            <a:r>
              <a:rPr lang="en" sz="1200">
                <a:solidFill>
                  <a:schemeClr val="dk2"/>
                </a:solidFill>
                <a:latin typeface="Nanum Myeongjo"/>
                <a:ea typeface="Nanum Myeongjo"/>
                <a:cs typeface="Nanum Myeongjo"/>
                <a:sym typeface="Nanum Myeongjo"/>
              </a:rPr>
              <a:t>, indicating that the model is highly effective at distinguishing between positive (existing) and negative (non‑existing) edges.</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GNN Approach:</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built a simple two-layer Graph Convolutional Network (GCN) using PyTorch Geometric.</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latin typeface="Nanum Myeongjo"/>
                <a:ea typeface="Nanum Myeongjo"/>
                <a:cs typeface="Nanum Myeongjo"/>
                <a:sym typeface="Nanum Myeongjo"/>
              </a:rPr>
              <a:t>Over 200 epochs, the training loss steadily decreased, and the Test AUC improved from </a:t>
            </a:r>
            <a:r>
              <a:rPr b="1" lang="en" sz="1200">
                <a:solidFill>
                  <a:schemeClr val="dk2"/>
                </a:solidFill>
                <a:latin typeface="Nanum Myeongjo"/>
                <a:ea typeface="Nanum Myeongjo"/>
                <a:cs typeface="Nanum Myeongjo"/>
                <a:sym typeface="Nanum Myeongjo"/>
              </a:rPr>
              <a:t>0.8747</a:t>
            </a:r>
            <a:r>
              <a:rPr lang="en" sz="1200">
                <a:solidFill>
                  <a:schemeClr val="dk2"/>
                </a:solidFill>
                <a:latin typeface="Nanum Myeongjo"/>
                <a:ea typeface="Nanum Myeongjo"/>
                <a:cs typeface="Nanum Myeongjo"/>
                <a:sym typeface="Nanum Myeongjo"/>
              </a:rPr>
              <a:t> at epoch 20 to </a:t>
            </a:r>
            <a:r>
              <a:rPr b="1" lang="en" sz="1200">
                <a:solidFill>
                  <a:schemeClr val="dk2"/>
                </a:solidFill>
                <a:latin typeface="Nanum Myeongjo"/>
                <a:ea typeface="Nanum Myeongjo"/>
                <a:cs typeface="Nanum Myeongjo"/>
                <a:sym typeface="Nanum Myeongjo"/>
              </a:rPr>
              <a:t>0.9702</a:t>
            </a:r>
            <a:r>
              <a:rPr lang="en" sz="1200">
                <a:solidFill>
                  <a:schemeClr val="dk2"/>
                </a:solidFill>
                <a:latin typeface="Nanum Myeongjo"/>
                <a:ea typeface="Nanum Myeongjo"/>
                <a:cs typeface="Nanum Myeongjo"/>
                <a:sym typeface="Nanum Myeongjo"/>
              </a:rPr>
              <a:t> at later epochs (with minor fluctuations).</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These AUC values suggest that the GNN-based approach can accurately predict link existence.</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None/>
            </a:pPr>
            <a:r>
              <a:rPr b="1" lang="en" sz="1200">
                <a:solidFill>
                  <a:schemeClr val="dk2"/>
                </a:solidFill>
                <a:latin typeface="Nanum Myeongjo"/>
                <a:ea typeface="Nanum Myeongjo"/>
                <a:cs typeface="Nanum Myeongjo"/>
                <a:sym typeface="Nanum Myeongjo"/>
              </a:rPr>
              <a:t>Key Takeaway:</a:t>
            </a:r>
            <a:br>
              <a:rPr b="1" lang="en" sz="1200">
                <a:solidFill>
                  <a:schemeClr val="dk2"/>
                </a:solidFill>
                <a:latin typeface="Nanum Myeongjo"/>
                <a:ea typeface="Nanum Myeongjo"/>
                <a:cs typeface="Nanum Myeongjo"/>
                <a:sym typeface="Nanum Myeongjo"/>
              </a:rPr>
            </a:br>
            <a:r>
              <a:rPr lang="en" sz="1200">
                <a:solidFill>
                  <a:schemeClr val="dk2"/>
                </a:solidFill>
                <a:latin typeface="Nanum Myeongjo"/>
                <a:ea typeface="Nanum Myeongjo"/>
                <a:cs typeface="Nanum Myeongjo"/>
                <a:sym typeface="Nanum Myeongjo"/>
              </a:rPr>
              <a:t>Both models demonstrate strong performance. The Node2vec approach achieves an AUC above 0.92, and the GNN model’s performance improves significantly with training and usually achieves the same if not a higher AUC.</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6"/>
          <p:cNvSpPr txBox="1"/>
          <p:nvPr>
            <p:ph type="title"/>
          </p:nvPr>
        </p:nvSpPr>
        <p:spPr>
          <a:xfrm>
            <a:off x="588175" y="223500"/>
            <a:ext cx="7686000" cy="10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Analysis and Intuition Behind Constructed Features</a:t>
            </a:r>
            <a:endParaRPr sz="3600"/>
          </a:p>
        </p:txBody>
      </p:sp>
      <p:sp>
        <p:nvSpPr>
          <p:cNvPr id="537" name="Google Shape;537;p76"/>
          <p:cNvSpPr txBox="1"/>
          <p:nvPr/>
        </p:nvSpPr>
        <p:spPr>
          <a:xfrm>
            <a:off x="425975" y="1255975"/>
            <a:ext cx="8141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Feature Engineering for Link Prediction:</a:t>
            </a:r>
            <a:endParaRPr b="1" sz="12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My Approach:</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For the Node2vec model, I used the graph structure itself to generate node embeddings. No explicit node features were required since the embedding captures the connectivity pattern.</a:t>
            </a:r>
            <a:endParaRPr sz="1200">
              <a:solidFill>
                <a:schemeClr val="dk2"/>
              </a:solidFill>
              <a:latin typeface="Nanum Myeongjo"/>
              <a:ea typeface="Nanum Myeongjo"/>
              <a:cs typeface="Nanum Myeongjo"/>
              <a:sym typeface="Nanum Myeongjo"/>
            </a:endParaRPr>
          </a:p>
          <a:p>
            <a:pPr indent="-304800" lvl="0" marL="4572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For the GNN model, I needed explicit node features. I chose this approach:</a:t>
            </a:r>
            <a:endParaRPr sz="1200">
              <a:solidFill>
                <a:schemeClr val="dk2"/>
              </a:solidFill>
              <a:latin typeface="Nanum Myeongjo"/>
              <a:ea typeface="Nanum Myeongjo"/>
              <a:cs typeface="Nanum Myeongjo"/>
              <a:sym typeface="Nanum Myeongjo"/>
            </a:endParaRPr>
          </a:p>
          <a:p>
            <a:pPr indent="-304800" lvl="1" marL="914400" rtl="0" algn="l">
              <a:lnSpc>
                <a:spcPct val="115000"/>
              </a:lnSpc>
              <a:spcBef>
                <a:spcPts val="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created one‑hot encoded features for each node by encoding the first and last letters of the country name. This results in a 52‑dimensional feature vector (26 dimensions for the first letter and 26 for the last letter).</a:t>
            </a:r>
            <a:endParaRPr sz="12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None/>
            </a:pPr>
            <a:r>
              <a:rPr b="1" lang="en" sz="1200">
                <a:solidFill>
                  <a:schemeClr val="dk2"/>
                </a:solidFill>
                <a:latin typeface="Nanum Myeongjo"/>
                <a:ea typeface="Nanum Myeongjo"/>
                <a:cs typeface="Nanum Myeongjo"/>
                <a:sym typeface="Nanum Myeongjo"/>
              </a:rPr>
              <a:t>Rationale: </a:t>
            </a:r>
            <a:r>
              <a:rPr lang="en" sz="1200">
                <a:solidFill>
                  <a:schemeClr val="dk2"/>
                </a:solidFill>
                <a:latin typeface="Nanum Myeongjo"/>
                <a:ea typeface="Nanum Myeongjo"/>
                <a:cs typeface="Nanum Myeongjo"/>
                <a:sym typeface="Nanum Myeongjo"/>
              </a:rPr>
              <a:t>The Atlas rule is based on letter transitions, so the first and last letters are naturally informative. Therefore, these capture essential linguistic properties that influence the edge formation in the Atlas graph.</a:t>
            </a:r>
            <a:br>
              <a:rPr lang="en" sz="1200">
                <a:solidFill>
                  <a:schemeClr val="dk2"/>
                </a:solidFill>
                <a:latin typeface="Nanum Myeongjo"/>
                <a:ea typeface="Nanum Myeongjo"/>
                <a:cs typeface="Nanum Myeongjo"/>
                <a:sym typeface="Nanum Myeongjo"/>
              </a:rPr>
            </a:br>
            <a:endParaRPr sz="1200">
              <a:solidFill>
                <a:schemeClr val="dk2"/>
              </a:solidFill>
              <a:latin typeface="Nanum Myeongjo"/>
              <a:ea typeface="Nanum Myeongjo"/>
              <a:cs typeface="Nanum Myeongjo"/>
              <a:sym typeface="Nanum Myeongjo"/>
            </a:endParaRPr>
          </a:p>
          <a:p>
            <a:pPr indent="0" lvl="0" marL="0" rtl="0" algn="l">
              <a:lnSpc>
                <a:spcPct val="115000"/>
              </a:lnSpc>
              <a:spcBef>
                <a:spcPts val="0"/>
              </a:spcBef>
              <a:spcAft>
                <a:spcPts val="0"/>
              </a:spcAft>
              <a:buClr>
                <a:schemeClr val="dk2"/>
              </a:buClr>
              <a:buSzPts val="1100"/>
              <a:buFont typeface="Arial"/>
              <a:buNone/>
            </a:pPr>
            <a:r>
              <a:rPr b="1" lang="en" sz="1200">
                <a:solidFill>
                  <a:schemeClr val="dk2"/>
                </a:solidFill>
                <a:latin typeface="Nanum Myeongjo"/>
                <a:ea typeface="Nanum Myeongjo"/>
                <a:cs typeface="Nanum Myeongjo"/>
                <a:sym typeface="Nanum Myeongjo"/>
              </a:rPr>
              <a:t>Intuition:</a:t>
            </a:r>
            <a:endParaRPr b="1" sz="1200">
              <a:solidFill>
                <a:schemeClr val="dk2"/>
              </a:solidFill>
              <a:latin typeface="Nanum Myeongjo"/>
              <a:ea typeface="Nanum Myeongjo"/>
              <a:cs typeface="Nanum Myeongjo"/>
              <a:sym typeface="Nanum Myeongjo"/>
            </a:endParaRPr>
          </a:p>
          <a:p>
            <a:pPr indent="-304800" lvl="0" marL="457200" rtl="0" algn="l">
              <a:lnSpc>
                <a:spcPct val="115000"/>
              </a:lnSpc>
              <a:spcBef>
                <a:spcPts val="1200"/>
              </a:spcBef>
              <a:spcAft>
                <a:spcPts val="0"/>
              </a:spcAft>
              <a:buClr>
                <a:schemeClr val="dk2"/>
              </a:buClr>
              <a:buSzPts val="1200"/>
              <a:buFont typeface="Nanum Myeongjo"/>
              <a:buChar char="●"/>
            </a:pPr>
            <a:r>
              <a:rPr lang="en" sz="1200">
                <a:solidFill>
                  <a:schemeClr val="dk2"/>
                </a:solidFill>
                <a:latin typeface="Nanum Myeongjo"/>
                <a:ea typeface="Nanum Myeongjo"/>
                <a:cs typeface="Nanum Myeongjo"/>
                <a:sym typeface="Nanum Myeongjo"/>
              </a:rPr>
              <a:t>I believe that even such simple features can be powerful because they directly relate to the game’s rule. I also want to try explore better features using NLP techniques to boost performance further.</a:t>
            </a:r>
            <a:endParaRPr sz="1200">
              <a:solidFill>
                <a:schemeClr val="lt1"/>
              </a:solidFill>
              <a:latin typeface="Nanum Myeongjo"/>
              <a:ea typeface="Nanum Myeongjo"/>
              <a:cs typeface="Nanum Myeongjo"/>
              <a:sym typeface="Nanum Myeongj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7"/>
          <p:cNvSpPr txBox="1"/>
          <p:nvPr>
            <p:ph type="title"/>
          </p:nvPr>
        </p:nvSpPr>
        <p:spPr>
          <a:xfrm>
            <a:off x="823975" y="157150"/>
            <a:ext cx="7381500" cy="113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Unsupervised Training Objective for the GNN Model</a:t>
            </a:r>
            <a:endParaRPr sz="3600"/>
          </a:p>
        </p:txBody>
      </p:sp>
      <p:sp>
        <p:nvSpPr>
          <p:cNvPr id="543" name="Google Shape;543;p77"/>
          <p:cNvSpPr txBox="1"/>
          <p:nvPr/>
        </p:nvSpPr>
        <p:spPr>
          <a:xfrm>
            <a:off x="459275" y="1234900"/>
            <a:ext cx="7677600" cy="349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2"/>
              </a:buClr>
              <a:buSzPts val="1100"/>
              <a:buFont typeface="Arial"/>
              <a:buNone/>
            </a:pPr>
            <a:r>
              <a:rPr b="1" lang="en" sz="1100">
                <a:solidFill>
                  <a:schemeClr val="dk2"/>
                </a:solidFill>
                <a:latin typeface="Nanum Myeongjo"/>
                <a:ea typeface="Nanum Myeongjo"/>
                <a:cs typeface="Nanum Myeongjo"/>
                <a:sym typeface="Nanum Myeongjo"/>
              </a:rPr>
              <a:t>Objective:</a:t>
            </a:r>
            <a:endParaRPr b="1" sz="1100">
              <a:solidFill>
                <a:schemeClr val="dk2"/>
              </a:solidFill>
              <a:latin typeface="Nanum Myeongjo"/>
              <a:ea typeface="Nanum Myeongjo"/>
              <a:cs typeface="Nanum Myeongjo"/>
              <a:sym typeface="Nanum Myeongjo"/>
            </a:endParaRPr>
          </a:p>
          <a:p>
            <a:pPr indent="-298450" lvl="0" marL="457200" rtl="0" algn="l">
              <a:lnSpc>
                <a:spcPct val="100000"/>
              </a:lnSpc>
              <a:spcBef>
                <a:spcPts val="120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Since my dataset does not have labels for link existence, I needed to train the GNN in an unsupervised manner.</a:t>
            </a:r>
            <a:endParaRPr sz="1100">
              <a:solidFill>
                <a:schemeClr val="dk2"/>
              </a:solidFill>
              <a:latin typeface="Nanum Myeongjo"/>
              <a:ea typeface="Nanum Myeongjo"/>
              <a:cs typeface="Nanum Myeongjo"/>
              <a:sym typeface="Nanum Myeongjo"/>
            </a:endParaRPr>
          </a:p>
          <a:p>
            <a:pPr indent="0" lvl="0" marL="0" rtl="0" algn="l">
              <a:lnSpc>
                <a:spcPct val="100000"/>
              </a:lnSpc>
              <a:spcBef>
                <a:spcPts val="1200"/>
              </a:spcBef>
              <a:spcAft>
                <a:spcPts val="0"/>
              </a:spcAft>
              <a:buClr>
                <a:schemeClr val="dk2"/>
              </a:buClr>
              <a:buSzPts val="1100"/>
              <a:buFont typeface="Arial"/>
              <a:buNone/>
            </a:pPr>
            <a:r>
              <a:rPr b="1" lang="en" sz="1100">
                <a:solidFill>
                  <a:schemeClr val="dk2"/>
                </a:solidFill>
                <a:latin typeface="Nanum Myeongjo"/>
                <a:ea typeface="Nanum Myeongjo"/>
                <a:cs typeface="Nanum Myeongjo"/>
                <a:sym typeface="Nanum Myeongjo"/>
              </a:rPr>
              <a:t>Training Strategy:</a:t>
            </a:r>
            <a:endParaRPr b="1" sz="1100">
              <a:solidFill>
                <a:schemeClr val="dk2"/>
              </a:solidFill>
              <a:latin typeface="Nanum Myeongjo"/>
              <a:ea typeface="Nanum Myeongjo"/>
              <a:cs typeface="Nanum Myeongjo"/>
              <a:sym typeface="Nanum Myeongjo"/>
            </a:endParaRPr>
          </a:p>
          <a:p>
            <a:pPr indent="-298450" lvl="0" marL="457200" rtl="0" algn="l">
              <a:lnSpc>
                <a:spcPct val="100000"/>
              </a:lnSpc>
              <a:spcBef>
                <a:spcPts val="1200"/>
              </a:spcBef>
              <a:spcAft>
                <a:spcPts val="0"/>
              </a:spcAft>
              <a:buClr>
                <a:schemeClr val="dk2"/>
              </a:buClr>
              <a:buSzPts val="1100"/>
              <a:buChar char="●"/>
            </a:pPr>
            <a:r>
              <a:rPr lang="en" sz="1100">
                <a:solidFill>
                  <a:schemeClr val="dk2"/>
                </a:solidFill>
                <a:latin typeface="Nanum Myeongjo"/>
                <a:ea typeface="Nanum Myeongjo"/>
                <a:cs typeface="Nanum Myeongjo"/>
                <a:sym typeface="Nanum Myeongjo"/>
              </a:rPr>
              <a:t>I used a </a:t>
            </a:r>
            <a:r>
              <a:rPr b="1" lang="en" sz="1100">
                <a:solidFill>
                  <a:schemeClr val="dk2"/>
                </a:solidFill>
                <a:latin typeface="Nanum Myeongjo"/>
                <a:ea typeface="Nanum Myeongjo"/>
                <a:cs typeface="Nanum Myeongjo"/>
                <a:sym typeface="Nanum Myeongjo"/>
              </a:rPr>
              <a:t>margin ranking loss</a:t>
            </a:r>
            <a:r>
              <a:rPr lang="en" sz="1100">
                <a:solidFill>
                  <a:schemeClr val="dk2"/>
                </a:solidFill>
                <a:latin typeface="Nanum Myeongjo"/>
                <a:ea typeface="Nanum Myeongjo"/>
                <a:cs typeface="Nanum Myeongjo"/>
                <a:sym typeface="Nanum Myeongjo"/>
              </a:rPr>
              <a:t>. This loss function encourages the model to assign higher scores to positive edges (those that exist in the graph) than to negative edges (non‑existent edges sampled via negative sampling).</a:t>
            </a:r>
            <a:endParaRPr sz="1100">
              <a:solidFill>
                <a:schemeClr val="dk2"/>
              </a:solidFill>
              <a:latin typeface="Nanum Myeongjo"/>
              <a:ea typeface="Nanum Myeongjo"/>
              <a:cs typeface="Nanum Myeongjo"/>
              <a:sym typeface="Nanum Myeongjo"/>
            </a:endParaRPr>
          </a:p>
          <a:p>
            <a:pPr indent="-298450" lvl="0" marL="457200" rtl="0" algn="l">
              <a:lnSpc>
                <a:spcPct val="100000"/>
              </a:lnSpc>
              <a:spcBef>
                <a:spcPts val="0"/>
              </a:spcBef>
              <a:spcAft>
                <a:spcPts val="0"/>
              </a:spcAft>
              <a:buClr>
                <a:schemeClr val="dk2"/>
              </a:buClr>
              <a:buSzPts val="1100"/>
              <a:buFont typeface="Nanum Myeongjo"/>
              <a:buChar char="●"/>
            </a:pPr>
            <a:r>
              <a:rPr b="1" lang="en" sz="1100">
                <a:solidFill>
                  <a:schemeClr val="dk2"/>
                </a:solidFill>
                <a:latin typeface="Nanum Myeongjo"/>
                <a:ea typeface="Nanum Myeongjo"/>
                <a:cs typeface="Nanum Myeongjo"/>
                <a:sym typeface="Nanum Myeongjo"/>
              </a:rPr>
              <a:t>How It Works:</a:t>
            </a:r>
            <a:endParaRPr b="1" sz="1100">
              <a:solidFill>
                <a:schemeClr val="dk2"/>
              </a:solidFill>
              <a:latin typeface="Nanum Myeongjo"/>
              <a:ea typeface="Nanum Myeongjo"/>
              <a:cs typeface="Nanum Myeongjo"/>
              <a:sym typeface="Nanum Myeongjo"/>
            </a:endParaRPr>
          </a:p>
          <a:p>
            <a:pPr indent="-298450" lvl="1" marL="914400" rtl="0" algn="l">
              <a:lnSpc>
                <a:spcPct val="100000"/>
              </a:lnSpc>
              <a:spcBef>
                <a:spcPts val="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For each pair of nodes connected by an edge, the model computes a score using a dot product of their embeddings.</a:t>
            </a:r>
            <a:endParaRPr sz="1100">
              <a:solidFill>
                <a:schemeClr val="dk2"/>
              </a:solidFill>
              <a:latin typeface="Nanum Myeongjo"/>
              <a:ea typeface="Nanum Myeongjo"/>
              <a:cs typeface="Nanum Myeongjo"/>
              <a:sym typeface="Nanum Myeongjo"/>
            </a:endParaRPr>
          </a:p>
          <a:p>
            <a:pPr indent="-298450" lvl="1" marL="914400" rtl="0" algn="l">
              <a:lnSpc>
                <a:spcPct val="100000"/>
              </a:lnSpc>
              <a:spcBef>
                <a:spcPts val="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Negative samples are generated by randomly sampling non‑edges.</a:t>
            </a:r>
            <a:endParaRPr sz="1100">
              <a:solidFill>
                <a:schemeClr val="dk2"/>
              </a:solidFill>
              <a:latin typeface="Nanum Myeongjo"/>
              <a:ea typeface="Nanum Myeongjo"/>
              <a:cs typeface="Nanum Myeongjo"/>
              <a:sym typeface="Nanum Myeongjo"/>
            </a:endParaRPr>
          </a:p>
          <a:p>
            <a:pPr indent="-298450" lvl="1" marL="914400" rtl="0" algn="l">
              <a:lnSpc>
                <a:spcPct val="100000"/>
              </a:lnSpc>
              <a:spcBef>
                <a:spcPts val="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The loss function ensures that the score for a positive edge is at least a margin (set to 1.0) higher than that for a negative edge.</a:t>
            </a:r>
            <a:endParaRPr sz="1100">
              <a:solidFill>
                <a:schemeClr val="dk2"/>
              </a:solidFill>
              <a:latin typeface="Nanum Myeongjo"/>
              <a:ea typeface="Nanum Myeongjo"/>
              <a:cs typeface="Nanum Myeongjo"/>
              <a:sym typeface="Nanum Myeongjo"/>
            </a:endParaRPr>
          </a:p>
          <a:p>
            <a:pPr indent="-298450" lvl="0" marL="457200" rtl="0" algn="l">
              <a:lnSpc>
                <a:spcPct val="100000"/>
              </a:lnSpc>
              <a:spcBef>
                <a:spcPts val="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My loss decreased from around 0.28 at epoch 20 to about 0.055 at epoch 200.</a:t>
            </a:r>
            <a:endParaRPr sz="1100">
              <a:solidFill>
                <a:schemeClr val="dk2"/>
              </a:solidFill>
              <a:latin typeface="Nanum Myeongjo"/>
              <a:ea typeface="Nanum Myeongjo"/>
              <a:cs typeface="Nanum Myeongjo"/>
              <a:sym typeface="Nanum Myeongjo"/>
            </a:endParaRPr>
          </a:p>
          <a:p>
            <a:pPr indent="0" lvl="0" marL="0" rtl="0" algn="l">
              <a:lnSpc>
                <a:spcPct val="100000"/>
              </a:lnSpc>
              <a:spcBef>
                <a:spcPts val="1200"/>
              </a:spcBef>
              <a:spcAft>
                <a:spcPts val="0"/>
              </a:spcAft>
              <a:buClr>
                <a:schemeClr val="dk2"/>
              </a:buClr>
              <a:buSzPts val="1100"/>
              <a:buFont typeface="Arial"/>
              <a:buNone/>
            </a:pPr>
            <a:r>
              <a:rPr b="1" lang="en" sz="1100">
                <a:solidFill>
                  <a:schemeClr val="dk2"/>
                </a:solidFill>
                <a:latin typeface="Nanum Myeongjo"/>
                <a:ea typeface="Nanum Myeongjo"/>
                <a:cs typeface="Nanum Myeongjo"/>
                <a:sym typeface="Nanum Myeongjo"/>
              </a:rPr>
              <a:t>Expected Outcome:</a:t>
            </a:r>
            <a:endParaRPr b="1" sz="1100">
              <a:solidFill>
                <a:schemeClr val="dk2"/>
              </a:solidFill>
              <a:latin typeface="Nanum Myeongjo"/>
              <a:ea typeface="Nanum Myeongjo"/>
              <a:cs typeface="Nanum Myeongjo"/>
              <a:sym typeface="Nanum Myeongjo"/>
            </a:endParaRPr>
          </a:p>
          <a:p>
            <a:pPr indent="-298450" lvl="0" marL="457200" rtl="0" algn="l">
              <a:lnSpc>
                <a:spcPct val="100000"/>
              </a:lnSpc>
              <a:spcBef>
                <a:spcPts val="1200"/>
              </a:spcBef>
              <a:spcAft>
                <a:spcPts val="0"/>
              </a:spcAft>
              <a:buClr>
                <a:schemeClr val="dk2"/>
              </a:buClr>
              <a:buSzPts val="1100"/>
              <a:buFont typeface="Nanum Myeongjo"/>
              <a:buChar char="●"/>
            </a:pPr>
            <a:r>
              <a:rPr lang="en" sz="1100">
                <a:solidFill>
                  <a:schemeClr val="dk2"/>
                </a:solidFill>
                <a:latin typeface="Nanum Myeongjo"/>
                <a:ea typeface="Nanum Myeongjo"/>
                <a:cs typeface="Nanum Myeongjo"/>
                <a:sym typeface="Nanum Myeongjo"/>
              </a:rPr>
              <a:t>Over time, the model learns to differentiate positive from negative edges, evidenced by a rising Test AUC (up to ~0.97 by epoch 200).</a:t>
            </a:r>
            <a:endParaRPr sz="1100">
              <a:solidFill>
                <a:schemeClr val="lt1"/>
              </a:solidFill>
              <a:latin typeface="Nanum Myeongjo"/>
              <a:ea typeface="Nanum Myeongjo"/>
              <a:cs typeface="Nanum Myeongjo"/>
              <a:sym typeface="Nanum Myeongj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8"/>
          <p:cNvSpPr txBox="1"/>
          <p:nvPr>
            <p:ph type="title"/>
          </p:nvPr>
        </p:nvSpPr>
        <p:spPr>
          <a:xfrm>
            <a:off x="1327825" y="153200"/>
            <a:ext cx="6373800" cy="107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Summary and Insights from the Bonus Task</a:t>
            </a:r>
            <a:endParaRPr sz="3600"/>
          </a:p>
        </p:txBody>
      </p:sp>
      <p:sp>
        <p:nvSpPr>
          <p:cNvPr id="549" name="Google Shape;549;p78"/>
          <p:cNvSpPr txBox="1"/>
          <p:nvPr/>
        </p:nvSpPr>
        <p:spPr>
          <a:xfrm>
            <a:off x="572125" y="1149075"/>
            <a:ext cx="7885200" cy="35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Key Points:</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Both the Node2vec and GNN approaches achieved high ROC AUC scores, indicating strong link prediction capabilities.</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The GNN model’s performance improved steadily with training, showcasing the effectiveness of the unsupervised margin ranking loss.</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The choice of simple one-hot features (first and last letters) was effective because they directly capture the linguistic patterns that drive the Atlas rule.</a:t>
            </a:r>
            <a:br>
              <a:rPr lang="en" sz="1300">
                <a:solidFill>
                  <a:schemeClr val="dk2"/>
                </a:solidFill>
                <a:latin typeface="Nanum Myeongjo"/>
                <a:ea typeface="Nanum Myeongjo"/>
                <a:cs typeface="Nanum Myeongjo"/>
                <a:sym typeface="Nanum Myeongjo"/>
              </a:rPr>
            </a:b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Strategic Implications:</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High-performance link prediction demonstrates that the Atlas network has a predictable structure.</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We can use this to predict future moves in the game, getting a competitive advantage.</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also want to explore more complex features and GNN architectures to further enhance prediction accuracy.</a:t>
            </a:r>
            <a:endParaRPr sz="1300">
              <a:solidFill>
                <a:schemeClr val="lt1"/>
              </a:solidFill>
              <a:latin typeface="Nanum Myeongjo"/>
              <a:ea typeface="Nanum Myeongjo"/>
              <a:cs typeface="Nanum Myeongjo"/>
              <a:sym typeface="Nanum Myeongj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7"/>
          <p:cNvSpPr txBox="1"/>
          <p:nvPr>
            <p:ph type="title"/>
          </p:nvPr>
        </p:nvSpPr>
        <p:spPr>
          <a:xfrm>
            <a:off x="1510050" y="223500"/>
            <a:ext cx="6123900" cy="9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Objectives</a:t>
            </a:r>
            <a:endParaRPr sz="6000"/>
          </a:p>
        </p:txBody>
      </p:sp>
      <p:pic>
        <p:nvPicPr>
          <p:cNvPr descr="Hexagonal icon." id="394" name="Google Shape;394;p57"/>
          <p:cNvPicPr preferRelativeResize="0"/>
          <p:nvPr>
            <p:ph idx="2" type="pic"/>
          </p:nvPr>
        </p:nvPicPr>
        <p:blipFill rotWithShape="1">
          <a:blip r:embed="rId3">
            <a:alphaModFix/>
          </a:blip>
          <a:srcRect b="6732" l="0" r="0" t="6732"/>
          <a:stretch/>
        </p:blipFill>
        <p:spPr>
          <a:xfrm>
            <a:off x="8596800" y="223475"/>
            <a:ext cx="318600" cy="318600"/>
          </a:xfrm>
          <a:prstGeom prst="ellipse">
            <a:avLst/>
          </a:prstGeom>
        </p:spPr>
      </p:pic>
      <p:sp>
        <p:nvSpPr>
          <p:cNvPr id="395" name="Google Shape;395;p57"/>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96" name="Google Shape;396;p5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397" name="Google Shape;397;p57"/>
          <p:cNvSpPr txBox="1"/>
          <p:nvPr/>
        </p:nvSpPr>
        <p:spPr>
          <a:xfrm>
            <a:off x="476600" y="1106000"/>
            <a:ext cx="7016100" cy="3606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2"/>
              </a:buClr>
              <a:buSzPts val="1300"/>
              <a:buFont typeface="Nanum Myeongjo"/>
              <a:buChar char="●"/>
            </a:pPr>
            <a:r>
              <a:rPr b="1" lang="en" sz="1300">
                <a:solidFill>
                  <a:schemeClr val="dk2"/>
                </a:solidFill>
                <a:latin typeface="Nanum Myeongjo"/>
                <a:ea typeface="Nanum Myeongjo"/>
                <a:cs typeface="Nanum Myeongjo"/>
                <a:sym typeface="Nanum Myeongjo"/>
              </a:rPr>
              <a:t>Main Goal:</a:t>
            </a:r>
            <a:endParaRPr b="1"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To derive strategic insights from the Atlas game using graph theory.</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b="1" lang="en" sz="1300">
                <a:solidFill>
                  <a:schemeClr val="dk2"/>
                </a:solidFill>
                <a:latin typeface="Nanum Myeongjo"/>
                <a:ea typeface="Nanum Myeongjo"/>
                <a:cs typeface="Nanum Myeongjo"/>
                <a:sym typeface="Nanum Myeongjo"/>
              </a:rPr>
              <a:t>Specific Objectives:</a:t>
            </a:r>
            <a:endParaRPr b="1"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Model the game as a directed graph where an edge exists if the last letter of one place equals the first letter of the next.</a:t>
            </a:r>
            <a:endParaRPr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Compute key network metrics (degree centrality, betweenness, trap score, etc.) to identify strategic nodes.</a:t>
            </a:r>
            <a:endParaRPr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Simulate game strategies to compare random and letter‑based approaches.</a:t>
            </a:r>
            <a:endParaRPr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Detect communities within the network to see if natural groupings exist that might inform gameplay.</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b="1" lang="en" sz="1300">
                <a:solidFill>
                  <a:schemeClr val="dk2"/>
                </a:solidFill>
                <a:latin typeface="Nanum Myeongjo"/>
                <a:ea typeface="Nanum Myeongjo"/>
                <a:cs typeface="Nanum Myeongjo"/>
                <a:sym typeface="Nanum Myeongjo"/>
              </a:rPr>
              <a:t>Extra Efforts:</a:t>
            </a:r>
            <a:endParaRPr b="1"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developed 2D and 3D visualizations, an interactive PyVis network, and a Streamlit dashboard to explore the network.</a:t>
            </a:r>
            <a:endParaRPr sz="1300">
              <a:solidFill>
                <a:schemeClr val="dk2"/>
              </a:solidFill>
              <a:latin typeface="Nanum Myeongjo"/>
              <a:ea typeface="Nanum Myeongjo"/>
              <a:cs typeface="Nanum Myeongjo"/>
              <a:sym typeface="Nanum Myeongjo"/>
            </a:endParaRPr>
          </a:p>
          <a:p>
            <a:pPr indent="-311150" lvl="1" marL="9144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also designed creative experiments like survival path simulation and semantic clustering to deepen my analysis.</a:t>
            </a:r>
            <a:endParaRPr sz="1300">
              <a:solidFill>
                <a:schemeClr val="dk2"/>
              </a:solidFill>
              <a:latin typeface="Nanum Myeongjo"/>
              <a:ea typeface="Nanum Myeongjo"/>
              <a:cs typeface="Nanum Myeongjo"/>
              <a:sym typeface="Nanum Myeongj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8"/>
          <p:cNvSpPr txBox="1"/>
          <p:nvPr>
            <p:ph type="title"/>
          </p:nvPr>
        </p:nvSpPr>
        <p:spPr>
          <a:xfrm>
            <a:off x="771025" y="356300"/>
            <a:ext cx="7487400" cy="14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Data Sources &amp; Graph Construction</a:t>
            </a:r>
            <a:endParaRPr sz="4800"/>
          </a:p>
        </p:txBody>
      </p:sp>
      <p:sp>
        <p:nvSpPr>
          <p:cNvPr id="403" name="Google Shape;403;p58"/>
          <p:cNvSpPr txBox="1"/>
          <p:nvPr/>
        </p:nvSpPr>
        <p:spPr>
          <a:xfrm>
            <a:off x="425975" y="1727000"/>
            <a:ext cx="7883400" cy="296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Data Sources:</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Countries:</a:t>
            </a:r>
            <a:r>
              <a:rPr lang="en" sz="1300">
                <a:solidFill>
                  <a:schemeClr val="dk2"/>
                </a:solidFill>
                <a:latin typeface="Nanum Myeongjo"/>
                <a:ea typeface="Nanum Myeongjo"/>
                <a:cs typeface="Nanum Myeongjo"/>
                <a:sym typeface="Nanum Myeongjo"/>
              </a:rPr>
              <a:t> 249 unique country names from ISO 3166‑1 (</a:t>
            </a:r>
            <a:r>
              <a:rPr lang="en" sz="1300" u="sng">
                <a:solidFill>
                  <a:schemeClr val="hlink"/>
                </a:solidFill>
                <a:latin typeface="Nanum Myeongjo"/>
                <a:ea typeface="Nanum Myeongjo"/>
                <a:cs typeface="Nanum Myeongjo"/>
                <a:sym typeface="Nanum Myeongjo"/>
                <a:hlinkClick r:id="rId3"/>
              </a:rPr>
              <a:t>DataHub Country List</a:t>
            </a:r>
            <a:r>
              <a:rPr lang="en" sz="1300">
                <a:solidFill>
                  <a:schemeClr val="dk2"/>
                </a:solidFill>
                <a:latin typeface="Nanum Myeongjo"/>
                <a:ea typeface="Nanum Myeongjo"/>
                <a:cs typeface="Nanum Myeongjo"/>
                <a:sym typeface="Nanum Myeongjo"/>
              </a:rPr>
              <a:t>).</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Cities:</a:t>
            </a:r>
            <a:r>
              <a:rPr lang="en" sz="1300">
                <a:solidFill>
                  <a:schemeClr val="dk2"/>
                </a:solidFill>
                <a:latin typeface="Nanum Myeongjo"/>
                <a:ea typeface="Nanum Myeongjo"/>
                <a:cs typeface="Nanum Myeongjo"/>
                <a:sym typeface="Nanum Myeongjo"/>
              </a:rPr>
              <a:t> Approximately 500 most populated (unique) city names from</a:t>
            </a:r>
            <a:r>
              <a:rPr lang="en" sz="1300">
                <a:solidFill>
                  <a:schemeClr val="dk2"/>
                </a:solidFill>
                <a:uFill>
                  <a:noFill/>
                </a:uFill>
                <a:latin typeface="Nanum Myeongjo"/>
                <a:ea typeface="Nanum Myeongjo"/>
                <a:cs typeface="Nanum Myeongjo"/>
                <a:sym typeface="Nanum Myeongjo"/>
                <a:hlinkClick r:id="rId4">
                  <a:extLst>
                    <a:ext uri="{A12FA001-AC4F-418D-AE19-62706E023703}">
                      <ahyp:hlinkClr val="tx"/>
                    </a:ext>
                  </a:extLst>
                </a:hlinkClick>
              </a:rPr>
              <a:t> (</a:t>
            </a:r>
            <a:r>
              <a:rPr lang="en" sz="1300" u="sng">
                <a:solidFill>
                  <a:schemeClr val="hlink"/>
                </a:solidFill>
                <a:latin typeface="Nanum Myeongjo"/>
                <a:ea typeface="Nanum Myeongjo"/>
                <a:cs typeface="Nanum Myeongjo"/>
                <a:sym typeface="Nanum Myeongjo"/>
                <a:hlinkClick r:id="rId5"/>
              </a:rPr>
              <a:t>World Population Review</a:t>
            </a:r>
            <a:r>
              <a:rPr lang="en" sz="1300">
                <a:solidFill>
                  <a:schemeClr val="dk2"/>
                </a:solidFill>
                <a:latin typeface="Nanum Myeongjo"/>
                <a:ea typeface="Nanum Myeongjo"/>
                <a:cs typeface="Nanum Myeongjo"/>
                <a:sym typeface="Nanum Myeongjo"/>
              </a:rPr>
              <a:t>).</a:t>
            </a: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Graph Construction (Atlas Rule):</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created a directed graph using NetworkX where an edge is drawn from node A to node B if the last letter of A equals the first letter of B.</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built separate graphs for countries, cities, and a combined graph.</a:t>
            </a: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Visual Aid:</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designed a schematic diagram showing how nodes and edges are formed based on the Atlas rule.</a:t>
            </a:r>
            <a:endParaRPr sz="1300">
              <a:solidFill>
                <a:schemeClr val="lt1"/>
              </a:solidFill>
              <a:latin typeface="Nanum Myeongjo"/>
              <a:ea typeface="Nanum Myeongjo"/>
              <a:cs typeface="Nanum Myeongjo"/>
              <a:sym typeface="Nanum Myeongj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9"/>
          <p:cNvSpPr txBox="1"/>
          <p:nvPr>
            <p:ph type="title"/>
          </p:nvPr>
        </p:nvSpPr>
        <p:spPr>
          <a:xfrm>
            <a:off x="1068850" y="223500"/>
            <a:ext cx="7131600" cy="9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Metrics and Methodology</a:t>
            </a:r>
            <a:endParaRPr sz="4800"/>
          </a:p>
        </p:txBody>
      </p:sp>
      <p:sp>
        <p:nvSpPr>
          <p:cNvPr id="409" name="Google Shape;409;p59"/>
          <p:cNvSpPr txBox="1"/>
          <p:nvPr/>
        </p:nvSpPr>
        <p:spPr>
          <a:xfrm>
            <a:off x="310525" y="953750"/>
            <a:ext cx="8408400" cy="38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Metrics Computed:</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Degree Centrality:</a:t>
            </a:r>
            <a:r>
              <a:rPr lang="en" sz="1300">
                <a:solidFill>
                  <a:schemeClr val="dk2"/>
                </a:solidFill>
                <a:latin typeface="Nanum Myeongjo"/>
                <a:ea typeface="Nanum Myeongjo"/>
                <a:cs typeface="Nanum Myeongjo"/>
                <a:sym typeface="Nanum Myeongjo"/>
              </a:rPr>
              <a:t> Identifies hubs (e.g., Afghanistan, Azerbaijan).</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Betweenness Centrality:</a:t>
            </a:r>
            <a:r>
              <a:rPr lang="en" sz="1300">
                <a:solidFill>
                  <a:schemeClr val="dk2"/>
                </a:solidFill>
                <a:latin typeface="Nanum Myeongjo"/>
                <a:ea typeface="Nanum Myeongjo"/>
                <a:cs typeface="Nanum Myeongjo"/>
                <a:sym typeface="Nanum Myeongjo"/>
              </a:rPr>
              <a:t> Highlights nodes that serve as bridges.</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Trap Score (Custom):</a:t>
            </a:r>
            <a:r>
              <a:rPr lang="en" sz="1300">
                <a:solidFill>
                  <a:schemeClr val="dk2"/>
                </a:solidFill>
                <a:latin typeface="Nanum Myeongjo"/>
                <a:ea typeface="Nanum Myeongjo"/>
                <a:cs typeface="Nanum Myeongjo"/>
                <a:sym typeface="Nanum Myeongjo"/>
              </a:rPr>
              <a:t> Measures how “trapping” a node is by evaluating the options available from its neighbors.</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Graph Density &amp; Clustering Coefficient:</a:t>
            </a:r>
            <a:r>
              <a:rPr lang="en" sz="1300">
                <a:solidFill>
                  <a:schemeClr val="dk2"/>
                </a:solidFill>
                <a:latin typeface="Nanum Myeongjo"/>
                <a:ea typeface="Nanum Myeongjo"/>
                <a:cs typeface="Nanum Myeongjo"/>
                <a:sym typeface="Nanum Myeongjo"/>
              </a:rPr>
              <a:t> Evaluate overall connectivity and local clustering.</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Survival Path Length:</a:t>
            </a:r>
            <a:r>
              <a:rPr lang="en" sz="1300">
                <a:solidFill>
                  <a:schemeClr val="dk2"/>
                </a:solidFill>
                <a:latin typeface="Nanum Myeongjo"/>
                <a:ea typeface="Nanum Myeongjo"/>
                <a:cs typeface="Nanum Myeongjo"/>
                <a:sym typeface="Nanum Myeongjo"/>
              </a:rPr>
              <a:t> Estimated via Monte Carlo simulation to gauge the “safety” of moves.</a:t>
            </a: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Methodology Overview:</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used NetworkX for graph creation and applied these metrics to understand which nodes are most strategic.</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then simulated game strategies (random vs. letter‑gap) to test my hypotheses.</a:t>
            </a: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Extra Insight:</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My custom trap score and survival simulations helped me identify nodes that not only have high connectivity but also restrict the opponent's options, which i used as my strategy in the simulation to get a win rate &gt;90%.</a:t>
            </a:r>
            <a:endParaRPr sz="1300">
              <a:solidFill>
                <a:schemeClr val="lt1"/>
              </a:solidFill>
              <a:latin typeface="Nanum Myeongjo"/>
              <a:ea typeface="Nanum Myeongjo"/>
              <a:cs typeface="Nanum Myeongjo"/>
              <a:sym typeface="Nanum Myeongj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875150" y="106350"/>
            <a:ext cx="7194000" cy="147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Visualizations – 2D and 3D Layouts</a:t>
            </a:r>
            <a:endParaRPr sz="4800"/>
          </a:p>
        </p:txBody>
      </p:sp>
      <p:sp>
        <p:nvSpPr>
          <p:cNvPr id="415" name="Google Shape;415;p60"/>
          <p:cNvSpPr txBox="1"/>
          <p:nvPr/>
        </p:nvSpPr>
        <p:spPr>
          <a:xfrm>
            <a:off x="295500" y="1395725"/>
            <a:ext cx="8553000" cy="359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Nanum Myeongjo"/>
                <a:ea typeface="Nanum Myeongjo"/>
                <a:cs typeface="Nanum Myeongjo"/>
                <a:sym typeface="Nanum Myeongjo"/>
              </a:rPr>
              <a:t>Note: I have implemented all the 3 types of visualisations for all three datasets (countries, cities, combined)</a:t>
            </a:r>
            <a:endParaRPr b="1" sz="1300">
              <a:solidFill>
                <a:schemeClr val="dk2"/>
              </a:solidFill>
              <a:latin typeface="Nanum Myeongjo"/>
              <a:ea typeface="Nanum Myeongjo"/>
              <a:cs typeface="Nanum Myeongjo"/>
              <a:sym typeface="Nanum Myeongjo"/>
            </a:endParaRPr>
          </a:p>
          <a:p>
            <a:pPr indent="0" lvl="0" marL="0" rtl="0" algn="l">
              <a:spcBef>
                <a:spcPts val="0"/>
              </a:spcBef>
              <a:spcAft>
                <a:spcPts val="0"/>
              </a:spcAft>
              <a:buClr>
                <a:schemeClr val="dk2"/>
              </a:buClr>
              <a:buSzPts val="1100"/>
              <a:buFont typeface="Arial"/>
              <a:buNone/>
            </a:pPr>
            <a:br>
              <a:rPr b="1" lang="en" sz="1300">
                <a:solidFill>
                  <a:schemeClr val="dk2"/>
                </a:solidFill>
                <a:latin typeface="Nanum Myeongjo"/>
                <a:ea typeface="Nanum Myeongjo"/>
                <a:cs typeface="Nanum Myeongjo"/>
                <a:sym typeface="Nanum Myeongjo"/>
              </a:rPr>
            </a:br>
            <a:r>
              <a:rPr b="1" lang="en" sz="1300">
                <a:solidFill>
                  <a:schemeClr val="dk2"/>
                </a:solidFill>
                <a:latin typeface="Nanum Myeongjo"/>
                <a:ea typeface="Nanum Myeongjo"/>
                <a:cs typeface="Nanum Myeongjo"/>
                <a:sym typeface="Nanum Myeongjo"/>
              </a:rPr>
              <a:t>2D Visualizations:</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used the Kamada‑Kawai layout to produce clear, labeled 2D graphs of the country, city, and combined networks.</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These plots reveal connectivity patterns and highlight strategic hubs.</a:t>
            </a: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3D Visualizations:</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implemented a 3D animated Plotly visualization that shows a globe‑like network.</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This dynamic view helps me see spatial clusters and connectivity that aren’t obvious in 2D.</a:t>
            </a:r>
            <a:endParaRPr sz="1300">
              <a:solidFill>
                <a:schemeClr val="dk2"/>
              </a:solidFill>
              <a:latin typeface="Nanum Myeongjo"/>
              <a:ea typeface="Nanum Myeongjo"/>
              <a:cs typeface="Nanum Myeongjo"/>
              <a:sym typeface="Nanum Myeongjo"/>
            </a:endParaRPr>
          </a:p>
          <a:p>
            <a:pPr indent="0" lvl="0" marL="0" rtl="0" algn="l">
              <a:lnSpc>
                <a:spcPct val="115000"/>
              </a:lnSpc>
              <a:spcBef>
                <a:spcPts val="1200"/>
              </a:spcBef>
              <a:spcAft>
                <a:spcPts val="0"/>
              </a:spcAft>
              <a:buClr>
                <a:schemeClr val="dk2"/>
              </a:buClr>
              <a:buSzPts val="1100"/>
              <a:buFont typeface="Arial"/>
              <a:buNone/>
            </a:pPr>
            <a:r>
              <a:rPr b="1" lang="en" sz="1300">
                <a:solidFill>
                  <a:schemeClr val="dk2"/>
                </a:solidFill>
                <a:latin typeface="Nanum Myeongjo"/>
                <a:ea typeface="Nanum Myeongjo"/>
                <a:cs typeface="Nanum Myeongjo"/>
                <a:sym typeface="Nanum Myeongjo"/>
              </a:rPr>
              <a:t>PyVis Visualization:</a:t>
            </a:r>
            <a:endParaRPr b="1" sz="1300">
              <a:solidFill>
                <a:schemeClr val="dk2"/>
              </a:solidFill>
              <a:latin typeface="Nanum Myeongjo"/>
              <a:ea typeface="Nanum Myeongjo"/>
              <a:cs typeface="Nanum Myeongjo"/>
              <a:sym typeface="Nanum Myeongjo"/>
            </a:endParaRPr>
          </a:p>
          <a:p>
            <a:pPr indent="-311150" lvl="0" marL="457200" rtl="0" algn="l">
              <a:lnSpc>
                <a:spcPct val="115000"/>
              </a:lnSpc>
              <a:spcBef>
                <a:spcPts val="1200"/>
              </a:spcBef>
              <a:spcAft>
                <a:spcPts val="0"/>
              </a:spcAft>
              <a:buClr>
                <a:schemeClr val="dk2"/>
              </a:buClr>
              <a:buSzPts val="1300"/>
              <a:buFont typeface="Nanum Myeongjo"/>
              <a:buChar char="●"/>
            </a:pPr>
            <a:r>
              <a:rPr lang="en" sz="1300">
                <a:solidFill>
                  <a:schemeClr val="dk2"/>
                </a:solidFill>
                <a:latin typeface="Nanum Myeongjo"/>
                <a:ea typeface="Nanum Myeongjo"/>
                <a:cs typeface="Nanum Myeongjo"/>
                <a:sym typeface="Nanum Myeongjo"/>
              </a:rPr>
              <a:t>I created an interactive PyVis network that opens in a browser.</a:t>
            </a:r>
            <a:endParaRPr sz="1300">
              <a:solidFill>
                <a:schemeClr val="dk2"/>
              </a:solidFill>
              <a:latin typeface="Nanum Myeongjo"/>
              <a:ea typeface="Nanum Myeongjo"/>
              <a:cs typeface="Nanum Myeongjo"/>
              <a:sym typeface="Nanum Myeongjo"/>
            </a:endParaRPr>
          </a:p>
          <a:p>
            <a:pPr indent="-311150" lvl="0" marL="457200" rtl="0" algn="l">
              <a:lnSpc>
                <a:spcPct val="115000"/>
              </a:lnSpc>
              <a:spcBef>
                <a:spcPts val="0"/>
              </a:spcBef>
              <a:spcAft>
                <a:spcPts val="0"/>
              </a:spcAft>
              <a:buClr>
                <a:schemeClr val="dk2"/>
              </a:buClr>
              <a:buSzPts val="1300"/>
              <a:buChar char="●"/>
            </a:pPr>
            <a:r>
              <a:rPr b="1" lang="en" sz="1300">
                <a:solidFill>
                  <a:schemeClr val="dk2"/>
                </a:solidFill>
                <a:latin typeface="Nanum Myeongjo"/>
                <a:ea typeface="Nanum Myeongjo"/>
                <a:cs typeface="Nanum Myeongjo"/>
                <a:sym typeface="Nanum Myeongjo"/>
              </a:rPr>
              <a:t>Advantage:</a:t>
            </a:r>
            <a:r>
              <a:rPr lang="en" sz="1300">
                <a:solidFill>
                  <a:schemeClr val="dk2"/>
                </a:solidFill>
                <a:latin typeface="Nanum Myeongjo"/>
                <a:ea typeface="Nanum Myeongjo"/>
                <a:cs typeface="Nanum Myeongjo"/>
                <a:sym typeface="Nanum Myeongjo"/>
              </a:rPr>
              <a:t> Users can zoom, drag, and hover over nodes to see details—enhancing my analysis.</a:t>
            </a:r>
            <a:endParaRPr sz="1300">
              <a:solidFill>
                <a:schemeClr val="lt1"/>
              </a:solidFill>
              <a:latin typeface="Nanum Myeongjo"/>
              <a:ea typeface="Nanum Myeongjo"/>
              <a:cs typeface="Nanum Myeongjo"/>
              <a:sym typeface="Nanum Myeongj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1"/>
          <p:cNvSpPr/>
          <p:nvPr>
            <p:ph idx="2" type="pic"/>
          </p:nvPr>
        </p:nvSpPr>
        <p:spPr>
          <a:xfrm>
            <a:off x="114275" y="114300"/>
            <a:ext cx="2919900" cy="2424300"/>
          </a:xfrm>
          <a:prstGeom prst="roundRect">
            <a:avLst>
              <a:gd fmla="val 16667" name="adj"/>
            </a:avLst>
          </a:prstGeom>
        </p:spPr>
      </p:sp>
      <p:sp>
        <p:nvSpPr>
          <p:cNvPr id="421" name="Google Shape;421;p61"/>
          <p:cNvSpPr/>
          <p:nvPr>
            <p:ph idx="3" type="pic"/>
          </p:nvPr>
        </p:nvSpPr>
        <p:spPr>
          <a:xfrm>
            <a:off x="3117080" y="114300"/>
            <a:ext cx="2919900" cy="2424300"/>
          </a:xfrm>
          <a:prstGeom prst="roundRect">
            <a:avLst>
              <a:gd fmla="val 16667" name="adj"/>
            </a:avLst>
          </a:prstGeom>
        </p:spPr>
      </p:sp>
      <p:sp>
        <p:nvSpPr>
          <p:cNvPr id="422" name="Google Shape;422;p61"/>
          <p:cNvSpPr/>
          <p:nvPr>
            <p:ph idx="4" type="pic"/>
          </p:nvPr>
        </p:nvSpPr>
        <p:spPr>
          <a:xfrm>
            <a:off x="114275" y="2604796"/>
            <a:ext cx="2919900" cy="2424300"/>
          </a:xfrm>
          <a:prstGeom prst="roundRect">
            <a:avLst>
              <a:gd fmla="val 16667" name="adj"/>
            </a:avLst>
          </a:prstGeom>
        </p:spPr>
      </p:sp>
      <p:sp>
        <p:nvSpPr>
          <p:cNvPr id="423" name="Google Shape;423;p61"/>
          <p:cNvSpPr/>
          <p:nvPr>
            <p:ph idx="5" type="pic"/>
          </p:nvPr>
        </p:nvSpPr>
        <p:spPr>
          <a:xfrm>
            <a:off x="3117080" y="2604796"/>
            <a:ext cx="2919900" cy="2424300"/>
          </a:xfrm>
          <a:prstGeom prst="roundRect">
            <a:avLst>
              <a:gd fmla="val 16667" name="adj"/>
            </a:avLst>
          </a:prstGeom>
        </p:spPr>
      </p:sp>
      <p:sp>
        <p:nvSpPr>
          <p:cNvPr id="424" name="Google Shape;424;p61"/>
          <p:cNvSpPr/>
          <p:nvPr>
            <p:ph idx="6" type="pic"/>
          </p:nvPr>
        </p:nvSpPr>
        <p:spPr>
          <a:xfrm>
            <a:off x="6109898" y="114300"/>
            <a:ext cx="2919900" cy="2424300"/>
          </a:xfrm>
          <a:prstGeom prst="roundRect">
            <a:avLst>
              <a:gd fmla="val 16667" name="adj"/>
            </a:avLst>
          </a:prstGeom>
        </p:spPr>
      </p:sp>
      <p:sp>
        <p:nvSpPr>
          <p:cNvPr id="425" name="Google Shape;425;p61"/>
          <p:cNvSpPr/>
          <p:nvPr>
            <p:ph idx="7" type="pic"/>
          </p:nvPr>
        </p:nvSpPr>
        <p:spPr>
          <a:xfrm>
            <a:off x="6109898" y="2604796"/>
            <a:ext cx="2919900" cy="2424300"/>
          </a:xfrm>
          <a:prstGeom prst="roundRect">
            <a:avLst>
              <a:gd fmla="val 16667" name="adj"/>
            </a:avLst>
          </a:prstGeom>
        </p:spPr>
      </p:sp>
      <p:pic>
        <p:nvPicPr>
          <p:cNvPr id="426" name="Google Shape;426;p61"/>
          <p:cNvPicPr preferRelativeResize="0"/>
          <p:nvPr/>
        </p:nvPicPr>
        <p:blipFill>
          <a:blip r:embed="rId3">
            <a:alphaModFix/>
          </a:blip>
          <a:stretch>
            <a:fillRect/>
          </a:stretch>
        </p:blipFill>
        <p:spPr>
          <a:xfrm>
            <a:off x="114275" y="114300"/>
            <a:ext cx="2919900" cy="2471068"/>
          </a:xfrm>
          <a:prstGeom prst="rect">
            <a:avLst/>
          </a:prstGeom>
          <a:noFill/>
          <a:ln>
            <a:noFill/>
          </a:ln>
        </p:spPr>
      </p:pic>
      <p:pic>
        <p:nvPicPr>
          <p:cNvPr id="427" name="Google Shape;427;p61"/>
          <p:cNvPicPr preferRelativeResize="0"/>
          <p:nvPr/>
        </p:nvPicPr>
        <p:blipFill>
          <a:blip r:embed="rId4">
            <a:alphaModFix/>
          </a:blip>
          <a:stretch>
            <a:fillRect/>
          </a:stretch>
        </p:blipFill>
        <p:spPr>
          <a:xfrm>
            <a:off x="3120700" y="114300"/>
            <a:ext cx="2919900" cy="2424300"/>
          </a:xfrm>
          <a:prstGeom prst="rect">
            <a:avLst/>
          </a:prstGeom>
          <a:noFill/>
          <a:ln>
            <a:noFill/>
          </a:ln>
        </p:spPr>
      </p:pic>
      <p:pic>
        <p:nvPicPr>
          <p:cNvPr id="428" name="Google Shape;428;p61"/>
          <p:cNvPicPr preferRelativeResize="0"/>
          <p:nvPr/>
        </p:nvPicPr>
        <p:blipFill>
          <a:blip r:embed="rId5">
            <a:alphaModFix/>
          </a:blip>
          <a:stretch>
            <a:fillRect/>
          </a:stretch>
        </p:blipFill>
        <p:spPr>
          <a:xfrm>
            <a:off x="6109900" y="114300"/>
            <a:ext cx="2919899" cy="2424299"/>
          </a:xfrm>
          <a:prstGeom prst="rect">
            <a:avLst/>
          </a:prstGeom>
          <a:noFill/>
          <a:ln>
            <a:noFill/>
          </a:ln>
        </p:spPr>
      </p:pic>
      <p:pic>
        <p:nvPicPr>
          <p:cNvPr id="429" name="Google Shape;429;p61"/>
          <p:cNvPicPr preferRelativeResize="0"/>
          <p:nvPr/>
        </p:nvPicPr>
        <p:blipFill>
          <a:blip r:embed="rId6">
            <a:alphaModFix/>
          </a:blip>
          <a:stretch>
            <a:fillRect/>
          </a:stretch>
        </p:blipFill>
        <p:spPr>
          <a:xfrm>
            <a:off x="114275" y="2658007"/>
            <a:ext cx="2919900" cy="2371092"/>
          </a:xfrm>
          <a:prstGeom prst="rect">
            <a:avLst/>
          </a:prstGeom>
          <a:noFill/>
          <a:ln>
            <a:noFill/>
          </a:ln>
        </p:spPr>
      </p:pic>
      <p:pic>
        <p:nvPicPr>
          <p:cNvPr id="430" name="Google Shape;430;p61"/>
          <p:cNvPicPr preferRelativeResize="0"/>
          <p:nvPr/>
        </p:nvPicPr>
        <p:blipFill>
          <a:blip r:embed="rId7">
            <a:alphaModFix/>
          </a:blip>
          <a:stretch>
            <a:fillRect/>
          </a:stretch>
        </p:blipFill>
        <p:spPr>
          <a:xfrm>
            <a:off x="3117075" y="2658000"/>
            <a:ext cx="2919900" cy="2371099"/>
          </a:xfrm>
          <a:prstGeom prst="rect">
            <a:avLst/>
          </a:prstGeom>
          <a:noFill/>
          <a:ln>
            <a:noFill/>
          </a:ln>
        </p:spPr>
      </p:pic>
      <p:pic>
        <p:nvPicPr>
          <p:cNvPr id="431" name="Google Shape;431;p61"/>
          <p:cNvPicPr preferRelativeResize="0"/>
          <p:nvPr/>
        </p:nvPicPr>
        <p:blipFill>
          <a:blip r:embed="rId8">
            <a:alphaModFix/>
          </a:blip>
          <a:stretch>
            <a:fillRect/>
          </a:stretch>
        </p:blipFill>
        <p:spPr>
          <a:xfrm>
            <a:off x="6109900" y="2564945"/>
            <a:ext cx="2919900" cy="24641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2"/>
          <p:cNvSpPr/>
          <p:nvPr>
            <p:ph idx="6" type="pic"/>
          </p:nvPr>
        </p:nvSpPr>
        <p:spPr>
          <a:xfrm>
            <a:off x="2486554" y="223525"/>
            <a:ext cx="2262600" cy="2348400"/>
          </a:xfrm>
          <a:prstGeom prst="round1Rect">
            <a:avLst>
              <a:gd fmla="val 16667" name="adj"/>
            </a:avLst>
          </a:prstGeom>
        </p:spPr>
      </p:sp>
      <p:sp>
        <p:nvSpPr>
          <p:cNvPr id="437" name="Google Shape;437;p62"/>
          <p:cNvSpPr/>
          <p:nvPr>
            <p:ph idx="5" type="pic"/>
          </p:nvPr>
        </p:nvSpPr>
        <p:spPr>
          <a:xfrm rot="10800000">
            <a:off x="228600" y="2561290"/>
            <a:ext cx="2262600" cy="2348400"/>
          </a:xfrm>
          <a:prstGeom prst="round1Rect">
            <a:avLst>
              <a:gd fmla="val 16667" name="adj"/>
            </a:avLst>
          </a:prstGeom>
        </p:spPr>
      </p:sp>
      <p:sp>
        <p:nvSpPr>
          <p:cNvPr id="438" name="Google Shape;438;p62"/>
          <p:cNvSpPr/>
          <p:nvPr>
            <p:ph idx="7" type="pic"/>
          </p:nvPr>
        </p:nvSpPr>
        <p:spPr>
          <a:xfrm flipH="1" rot="10800000">
            <a:off x="2486554" y="2561290"/>
            <a:ext cx="2262600" cy="2348400"/>
          </a:xfrm>
          <a:prstGeom prst="round1Rect">
            <a:avLst>
              <a:gd fmla="val 16667" name="adj"/>
            </a:avLst>
          </a:prstGeom>
        </p:spPr>
      </p:sp>
      <p:sp>
        <p:nvSpPr>
          <p:cNvPr id="439" name="Google Shape;439;p62"/>
          <p:cNvSpPr/>
          <p:nvPr>
            <p:ph idx="8" type="pic"/>
          </p:nvPr>
        </p:nvSpPr>
        <p:spPr>
          <a:xfrm flipH="1">
            <a:off x="228600" y="224575"/>
            <a:ext cx="2262600" cy="2348400"/>
          </a:xfrm>
          <a:prstGeom prst="round1Rect">
            <a:avLst>
              <a:gd fmla="val 16667" name="adj"/>
            </a:avLst>
          </a:prstGeom>
        </p:spPr>
      </p:sp>
      <p:sp>
        <p:nvSpPr>
          <p:cNvPr id="440" name="Google Shape;440;p62"/>
          <p:cNvSpPr txBox="1"/>
          <p:nvPr>
            <p:ph idx="2" type="body"/>
          </p:nvPr>
        </p:nvSpPr>
        <p:spPr>
          <a:xfrm>
            <a:off x="5235225" y="750893"/>
            <a:ext cx="3729900" cy="388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Calculated the Starting and Ending Letter Frequency of the countries dataset to implement in my “</a:t>
            </a:r>
            <a:r>
              <a:rPr b="1" lang="en" sz="1300"/>
              <a:t>Letter Gap Strategy” </a:t>
            </a:r>
            <a:r>
              <a:rPr lang="en" sz="1300"/>
              <a:t>algorithm (explained in page 11)</a:t>
            </a:r>
            <a:endParaRPr sz="1300"/>
          </a:p>
          <a:p>
            <a:pPr indent="-311150" lvl="0" marL="457200" rtl="0" algn="l">
              <a:spcBef>
                <a:spcPts val="0"/>
              </a:spcBef>
              <a:spcAft>
                <a:spcPts val="0"/>
              </a:spcAft>
              <a:buSzPts val="1300"/>
              <a:buChar char="●"/>
            </a:pPr>
            <a:r>
              <a:rPr lang="en" sz="1300"/>
              <a:t>I was curious about it so I Implemented Survival Path Length via Monte Carlo Simulation:  Estimated via Monte Carlo simulation to gauge the “safety” of moves</a:t>
            </a:r>
            <a:r>
              <a:rPr lang="en" sz="1300"/>
              <a:t>.</a:t>
            </a:r>
            <a:endParaRPr sz="1300"/>
          </a:p>
          <a:p>
            <a:pPr indent="-311150" lvl="0" marL="457200" rtl="0" algn="l">
              <a:spcBef>
                <a:spcPts val="0"/>
              </a:spcBef>
              <a:spcAft>
                <a:spcPts val="0"/>
              </a:spcAft>
              <a:buSzPts val="1300"/>
              <a:buChar char="●"/>
            </a:pPr>
            <a:r>
              <a:rPr lang="en" sz="1300"/>
              <a:t>Observations: The simulations yield an average survival path length of about 19 moves for top strategic nodes. This metric serves as a proxy for the “safety” of a move, though it may be sensitive to simulation parameters.</a:t>
            </a:r>
            <a:endParaRPr sz="1300"/>
          </a:p>
          <a:p>
            <a:pPr indent="-311150" lvl="0" marL="457200" rtl="0" algn="l">
              <a:spcBef>
                <a:spcPts val="0"/>
              </a:spcBef>
              <a:spcAft>
                <a:spcPts val="0"/>
              </a:spcAft>
              <a:buSzPts val="1300"/>
              <a:buChar char="●"/>
            </a:pPr>
            <a:r>
              <a:rPr lang="en" sz="1300"/>
              <a:t>I also computed High Out-Degree Nodes, Bottleneck Nodes, and PageRank Influencers for all three datasets (countries, cities, and combined).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441" name="Google Shape;441;p62"/>
          <p:cNvSpPr txBox="1"/>
          <p:nvPr>
            <p:ph type="title"/>
          </p:nvPr>
        </p:nvSpPr>
        <p:spPr>
          <a:xfrm>
            <a:off x="5305427" y="223500"/>
            <a:ext cx="3657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2"/>
                </a:solidFill>
                <a:latin typeface="Nanum Myeongjo"/>
                <a:ea typeface="Nanum Myeongjo"/>
                <a:cs typeface="Nanum Myeongjo"/>
                <a:sym typeface="Nanum Myeongjo"/>
              </a:rPr>
              <a:t>Extra Work</a:t>
            </a:r>
            <a:endParaRPr sz="3000">
              <a:solidFill>
                <a:schemeClr val="dk2"/>
              </a:solidFill>
              <a:latin typeface="Nanum Myeongjo"/>
              <a:ea typeface="Nanum Myeongjo"/>
              <a:cs typeface="Nanum Myeongjo"/>
              <a:sym typeface="Nanum Myeongjo"/>
            </a:endParaRPr>
          </a:p>
        </p:txBody>
      </p:sp>
      <p:pic>
        <p:nvPicPr>
          <p:cNvPr id="442" name="Google Shape;442;p62"/>
          <p:cNvPicPr preferRelativeResize="0"/>
          <p:nvPr/>
        </p:nvPicPr>
        <p:blipFill>
          <a:blip r:embed="rId3">
            <a:alphaModFix/>
          </a:blip>
          <a:stretch>
            <a:fillRect/>
          </a:stretch>
        </p:blipFill>
        <p:spPr>
          <a:xfrm>
            <a:off x="228600" y="224575"/>
            <a:ext cx="4520549" cy="2348400"/>
          </a:xfrm>
          <a:prstGeom prst="rect">
            <a:avLst/>
          </a:prstGeom>
          <a:noFill/>
          <a:ln>
            <a:noFill/>
          </a:ln>
        </p:spPr>
      </p:pic>
      <p:pic>
        <p:nvPicPr>
          <p:cNvPr id="443" name="Google Shape;443;p62"/>
          <p:cNvPicPr preferRelativeResize="0"/>
          <p:nvPr/>
        </p:nvPicPr>
        <p:blipFill>
          <a:blip r:embed="rId4">
            <a:alphaModFix/>
          </a:blip>
          <a:stretch>
            <a:fillRect/>
          </a:stretch>
        </p:blipFill>
        <p:spPr>
          <a:xfrm>
            <a:off x="214275" y="2561300"/>
            <a:ext cx="4520550" cy="2348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3"/>
          <p:cNvSpPr txBox="1"/>
          <p:nvPr>
            <p:ph type="title"/>
          </p:nvPr>
        </p:nvSpPr>
        <p:spPr>
          <a:xfrm>
            <a:off x="5271225" y="224575"/>
            <a:ext cx="3657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Nanum Myeongjo"/>
                <a:ea typeface="Nanum Myeongjo"/>
                <a:cs typeface="Nanum Myeongjo"/>
                <a:sym typeface="Nanum Myeongjo"/>
              </a:rPr>
              <a:t>Interactive Dashboard</a:t>
            </a:r>
            <a:endParaRPr sz="2400">
              <a:solidFill>
                <a:schemeClr val="dk2"/>
              </a:solidFill>
              <a:latin typeface="Nanum Myeongjo"/>
              <a:ea typeface="Nanum Myeongjo"/>
              <a:cs typeface="Nanum Myeongjo"/>
              <a:sym typeface="Nanum Myeongjo"/>
            </a:endParaRPr>
          </a:p>
        </p:txBody>
      </p:sp>
      <p:sp>
        <p:nvSpPr>
          <p:cNvPr id="449" name="Google Shape;449;p63"/>
          <p:cNvSpPr txBox="1"/>
          <p:nvPr>
            <p:ph idx="2" type="body"/>
          </p:nvPr>
        </p:nvSpPr>
        <p:spPr>
          <a:xfrm>
            <a:off x="4946675" y="750875"/>
            <a:ext cx="40185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t>Dashboard Features:</a:t>
            </a:r>
            <a:endParaRPr b="1" sz="1200"/>
          </a:p>
          <a:p>
            <a:pPr indent="-304800" lvl="0" marL="457200" rtl="0" algn="l">
              <a:lnSpc>
                <a:spcPct val="115000"/>
              </a:lnSpc>
              <a:spcBef>
                <a:spcPts val="1200"/>
              </a:spcBef>
              <a:spcAft>
                <a:spcPts val="0"/>
              </a:spcAft>
              <a:buSzPts val="1200"/>
              <a:buChar char="●"/>
            </a:pPr>
            <a:r>
              <a:rPr lang="en" sz="1200"/>
              <a:t>Developed with Streamlit, the dashboard allows me to select different graphs (Country, City, Combined).</a:t>
            </a:r>
            <a:endParaRPr sz="1200"/>
          </a:p>
          <a:p>
            <a:pPr indent="-304800" lvl="0" marL="457200" rtl="0" algn="l">
              <a:lnSpc>
                <a:spcPct val="115000"/>
              </a:lnSpc>
              <a:spcBef>
                <a:spcPts val="0"/>
              </a:spcBef>
              <a:spcAft>
                <a:spcPts val="0"/>
              </a:spcAft>
              <a:buSzPts val="1200"/>
              <a:buChar char="●"/>
            </a:pPr>
            <a:r>
              <a:rPr lang="en" sz="1200"/>
              <a:t>I can view node metrics by entering a node name (e.g., Afghanistan) to see degree centrality, outgoing edges, and trap score.</a:t>
            </a:r>
            <a:endParaRPr sz="1200"/>
          </a:p>
          <a:p>
            <a:pPr indent="-304800" lvl="0" marL="457200" rtl="0" algn="l">
              <a:lnSpc>
                <a:spcPct val="115000"/>
              </a:lnSpc>
              <a:spcBef>
                <a:spcPts val="0"/>
              </a:spcBef>
              <a:spcAft>
                <a:spcPts val="0"/>
              </a:spcAft>
              <a:buSzPts val="1200"/>
              <a:buChar char="●"/>
            </a:pPr>
            <a:r>
              <a:rPr lang="en" sz="1200"/>
              <a:t>The dashboard includes simulation options to compare game strategies and visualize community detection.</a:t>
            </a:r>
            <a:endParaRPr sz="12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Clr>
                <a:schemeClr val="dk2"/>
              </a:buClr>
              <a:buSzPts val="1100"/>
              <a:buFont typeface="Arial"/>
              <a:buNone/>
            </a:pPr>
            <a:r>
              <a:rPr b="1" lang="en" sz="1200"/>
              <a:t>My Experience:</a:t>
            </a:r>
            <a:endParaRPr b="1" sz="1200"/>
          </a:p>
          <a:p>
            <a:pPr indent="-304800" lvl="0" marL="457200" rtl="0" algn="l">
              <a:lnSpc>
                <a:spcPct val="115000"/>
              </a:lnSpc>
              <a:spcBef>
                <a:spcPts val="1200"/>
              </a:spcBef>
              <a:spcAft>
                <a:spcPts val="0"/>
              </a:spcAft>
              <a:buSzPts val="1200"/>
              <a:buFont typeface="Nanum Myeongjo"/>
              <a:buChar char="●"/>
            </a:pPr>
            <a:r>
              <a:rPr lang="en" sz="1200"/>
              <a:t>I integrated interactive elements to let users explore metrics and even see community graphs colored by detection method (Louvain vs. Girvan–Newman).</a:t>
            </a:r>
            <a:endParaRPr sz="1200"/>
          </a:p>
        </p:txBody>
      </p:sp>
      <p:sp>
        <p:nvSpPr>
          <p:cNvPr id="450" name="Google Shape;450;p63"/>
          <p:cNvSpPr/>
          <p:nvPr>
            <p:ph idx="5" type="pic"/>
          </p:nvPr>
        </p:nvSpPr>
        <p:spPr>
          <a:xfrm rot="10800000">
            <a:off x="228600" y="2561290"/>
            <a:ext cx="2262600" cy="2348400"/>
          </a:xfrm>
          <a:prstGeom prst="round1Rect">
            <a:avLst>
              <a:gd fmla="val 16667" name="adj"/>
            </a:avLst>
          </a:prstGeom>
        </p:spPr>
      </p:sp>
      <p:sp>
        <p:nvSpPr>
          <p:cNvPr id="451" name="Google Shape;451;p63"/>
          <p:cNvSpPr/>
          <p:nvPr>
            <p:ph idx="6" type="pic"/>
          </p:nvPr>
        </p:nvSpPr>
        <p:spPr>
          <a:xfrm>
            <a:off x="2486554" y="223525"/>
            <a:ext cx="2262600" cy="2348400"/>
          </a:xfrm>
          <a:prstGeom prst="round1Rect">
            <a:avLst>
              <a:gd fmla="val 16667" name="adj"/>
            </a:avLst>
          </a:prstGeom>
        </p:spPr>
      </p:sp>
      <p:sp>
        <p:nvSpPr>
          <p:cNvPr id="452" name="Google Shape;452;p63"/>
          <p:cNvSpPr/>
          <p:nvPr>
            <p:ph idx="7" type="pic"/>
          </p:nvPr>
        </p:nvSpPr>
        <p:spPr>
          <a:xfrm flipH="1" rot="10800000">
            <a:off x="2486554" y="2561290"/>
            <a:ext cx="2262600" cy="2348400"/>
          </a:xfrm>
          <a:prstGeom prst="round1Rect">
            <a:avLst>
              <a:gd fmla="val 16667" name="adj"/>
            </a:avLst>
          </a:prstGeom>
        </p:spPr>
      </p:sp>
      <p:sp>
        <p:nvSpPr>
          <p:cNvPr id="453" name="Google Shape;453;p63"/>
          <p:cNvSpPr/>
          <p:nvPr>
            <p:ph idx="8" type="pic"/>
          </p:nvPr>
        </p:nvSpPr>
        <p:spPr>
          <a:xfrm flipH="1">
            <a:off x="228600" y="224575"/>
            <a:ext cx="2262600" cy="2348400"/>
          </a:xfrm>
          <a:prstGeom prst="round1Rect">
            <a:avLst>
              <a:gd fmla="val 16667" name="adj"/>
            </a:avLst>
          </a:prstGeom>
        </p:spPr>
      </p:sp>
      <p:pic>
        <p:nvPicPr>
          <p:cNvPr id="454" name="Google Shape;454;p63"/>
          <p:cNvPicPr preferRelativeResize="0"/>
          <p:nvPr/>
        </p:nvPicPr>
        <p:blipFill rotWithShape="1">
          <a:blip r:embed="rId3">
            <a:alphaModFix/>
          </a:blip>
          <a:srcRect b="0" l="17585" r="13152" t="0"/>
          <a:stretch/>
        </p:blipFill>
        <p:spPr>
          <a:xfrm>
            <a:off x="226950" y="2595650"/>
            <a:ext cx="2144250" cy="2279700"/>
          </a:xfrm>
          <a:prstGeom prst="rect">
            <a:avLst/>
          </a:prstGeom>
          <a:noFill/>
          <a:ln>
            <a:noFill/>
          </a:ln>
        </p:spPr>
      </p:pic>
      <p:pic>
        <p:nvPicPr>
          <p:cNvPr id="455" name="Google Shape;455;p63"/>
          <p:cNvPicPr preferRelativeResize="0"/>
          <p:nvPr/>
        </p:nvPicPr>
        <p:blipFill rotWithShape="1">
          <a:blip r:embed="rId4">
            <a:alphaModFix/>
          </a:blip>
          <a:srcRect b="0" l="0" r="1960" t="0"/>
          <a:stretch/>
        </p:blipFill>
        <p:spPr>
          <a:xfrm>
            <a:off x="228600" y="223500"/>
            <a:ext cx="2144251" cy="2348399"/>
          </a:xfrm>
          <a:prstGeom prst="rect">
            <a:avLst/>
          </a:prstGeom>
          <a:noFill/>
          <a:ln>
            <a:noFill/>
          </a:ln>
        </p:spPr>
      </p:pic>
      <p:pic>
        <p:nvPicPr>
          <p:cNvPr id="456" name="Google Shape;456;p63"/>
          <p:cNvPicPr preferRelativeResize="0"/>
          <p:nvPr/>
        </p:nvPicPr>
        <p:blipFill>
          <a:blip r:embed="rId5">
            <a:alphaModFix/>
          </a:blip>
          <a:stretch>
            <a:fillRect/>
          </a:stretch>
        </p:blipFill>
        <p:spPr>
          <a:xfrm>
            <a:off x="2486549" y="224575"/>
            <a:ext cx="2213458" cy="2348400"/>
          </a:xfrm>
          <a:prstGeom prst="rect">
            <a:avLst/>
          </a:prstGeom>
          <a:noFill/>
          <a:ln>
            <a:noFill/>
          </a:ln>
        </p:spPr>
      </p:pic>
      <p:pic>
        <p:nvPicPr>
          <p:cNvPr id="457" name="Google Shape;457;p63"/>
          <p:cNvPicPr preferRelativeResize="0"/>
          <p:nvPr/>
        </p:nvPicPr>
        <p:blipFill>
          <a:blip r:embed="rId6">
            <a:alphaModFix/>
          </a:blip>
          <a:stretch>
            <a:fillRect/>
          </a:stretch>
        </p:blipFill>
        <p:spPr>
          <a:xfrm>
            <a:off x="2486550" y="2586350"/>
            <a:ext cx="2213450" cy="228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